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F77EE8E-B7A9-4F0A-AD2F-0556EBBB0D49}" type="datetimeFigureOut">
              <a:rPr lang="en-US"/>
              <a:pPr>
                <a:defRPr/>
              </a:pPr>
              <a:t>3/16/2022</a:t>
            </a:fld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CA95A46-2261-4BCA-B1FE-5DA0FE2617D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48EEA-2F78-4DDB-8046-04D3518E5AC4}" type="datetimeFigureOut">
              <a:rPr lang="de-AT"/>
              <a:pPr>
                <a:defRPr/>
              </a:pPr>
              <a:t>16.03.2022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79323-992D-410E-A82A-A7AFD60D2461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35BCC-EAF3-4AE6-800E-0E487BE2F1DB}" type="datetimeFigureOut">
              <a:rPr lang="de-AT"/>
              <a:pPr>
                <a:defRPr/>
              </a:pPr>
              <a:t>16.03.2022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8FC94-AEFF-475B-9962-595B5E669B3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EC4C4-19DE-4F1F-881D-13ADA81DFBE1}" type="datetimeFigureOut">
              <a:rPr lang="de-AT"/>
              <a:pPr>
                <a:defRPr/>
              </a:pPr>
              <a:t>16.03.2022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0674-352F-419E-82D3-AB9EE9BA0873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>
            <a:lvl1pPr>
              <a:defRPr b="1"/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4D858-0D1F-4D79-9C36-E0D9011FC83A}" type="datetimeFigureOut">
              <a:rPr lang="de-AT"/>
              <a:pPr>
                <a:defRPr/>
              </a:pPr>
              <a:t>16.03.2022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23C74-2022-40B8-8F16-82B5E20E85EA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7345A-BB28-4293-BD27-ED9C6ED5C8DB}" type="datetimeFigureOut">
              <a:rPr lang="de-AT"/>
              <a:pPr>
                <a:defRPr/>
              </a:pPr>
              <a:t>16.03.2022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EA6C6-83A7-4DB8-9B5C-A16C9E3C146F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766A4-C397-4C04-8185-2DA8A6F9BB3D}" type="datetimeFigureOut">
              <a:rPr lang="de-AT"/>
              <a:pPr>
                <a:defRPr/>
              </a:pPr>
              <a:t>16.03.2022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C294B-4D9F-43EB-B188-9C1E03055FB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70440-1DDE-4AA8-83C0-E7A24808C0C7}" type="datetimeFigureOut">
              <a:rPr lang="de-AT"/>
              <a:pPr>
                <a:defRPr/>
              </a:pPr>
              <a:t>16.03.2022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19F11-6261-4013-A591-6F44BBD54EBF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5BC41-DB08-4491-8BC1-2DD7DBF99EC1}" type="datetimeFigureOut">
              <a:rPr lang="de-AT"/>
              <a:pPr>
                <a:defRPr/>
              </a:pPr>
              <a:t>16.03.2022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EDED5-1917-4CF9-8532-B71E4A1129F6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85517-E36F-4642-93AA-05E16E0C1770}" type="datetimeFigureOut">
              <a:rPr lang="de-AT"/>
              <a:pPr>
                <a:defRPr/>
              </a:pPr>
              <a:t>16.03.2022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D154B-B64F-41F2-8957-60D35B34215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A1B37-D9C0-4375-B28F-A0CC64895DEB}" type="datetimeFigureOut">
              <a:rPr lang="de-AT"/>
              <a:pPr>
                <a:defRPr/>
              </a:pPr>
              <a:t>16.03.2022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A0929-A28D-4F1D-92CD-7CA70023B389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146CD-3DD5-442B-9E42-BC93B06F7834}" type="datetimeFigureOut">
              <a:rPr lang="de-AT"/>
              <a:pPr>
                <a:defRPr/>
              </a:pPr>
              <a:t>16.03.2022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D2645-5ECE-4385-9CD7-A4D202E3F3E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C3EBB4-D60C-41E0-AD70-A75F174E7390}" type="datetimeFigureOut">
              <a:rPr lang="de-AT"/>
              <a:pPr>
                <a:defRPr/>
              </a:pPr>
              <a:t>16.03.2022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A4F729-B451-4D57-92B4-F5B98119A876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A 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 err="1">
                <a:solidFill>
                  <a:srgbClr val="FF0000"/>
                </a:solidFill>
              </a:rPr>
              <a:t>Körperverletzung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Entführung</a:t>
            </a:r>
            <a:r>
              <a:rPr lang="en-US" b="1" dirty="0">
                <a:solidFill>
                  <a:srgbClr val="FF0000"/>
                </a:solidFill>
              </a:rPr>
              <a:t> von Menschen, </a:t>
            </a:r>
            <a:r>
              <a:rPr lang="en-US" b="1" dirty="0" err="1">
                <a:solidFill>
                  <a:srgbClr val="FF0000"/>
                </a:solidFill>
              </a:rPr>
              <a:t>Brandstiftung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70000"/>
              </a:lnSpc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assault (also bodily injury) 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	– assaulter / assailant 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	– to assault / assail / attack</a:t>
            </a:r>
          </a:p>
          <a:p>
            <a:pPr marL="0" indent="0" eaLnBrk="1" hangingPunct="1">
              <a:lnSpc>
                <a:spcPct val="70000"/>
              </a:lnSpc>
              <a:buNone/>
            </a:pPr>
            <a:endParaRPr lang="en-US" b="1" dirty="0"/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abduction (also kidnapping)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	– abductor (also kidnapper)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	– to abduct (also to kidnap)</a:t>
            </a:r>
          </a:p>
          <a:p>
            <a:pPr marL="0" indent="0" eaLnBrk="1" hangingPunct="1">
              <a:lnSpc>
                <a:spcPct val="70000"/>
              </a:lnSpc>
              <a:buNone/>
            </a:pPr>
            <a:endParaRPr lang="en-US" b="1" dirty="0"/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arson 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	– arsonist 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	– to commit arson / to set fire to </a:t>
            </a:r>
            <a:r>
              <a:rPr lang="en-US" b="1" dirty="0" err="1"/>
              <a:t>sth</a:t>
            </a:r>
            <a:r>
              <a:rPr lang="en-US" b="1" dirty="0"/>
              <a:t>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125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H – Part II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Hausfriedensbruch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Entführung</a:t>
            </a:r>
            <a:r>
              <a:rPr lang="en-US" sz="2400" b="1" dirty="0">
                <a:solidFill>
                  <a:srgbClr val="FF0000"/>
                </a:solidFill>
              </a:rPr>
              <a:t> von </a:t>
            </a:r>
            <a:r>
              <a:rPr lang="en-US" sz="2400" b="1" dirty="0" err="1">
                <a:solidFill>
                  <a:srgbClr val="FF0000"/>
                </a:solidFill>
              </a:rPr>
              <a:t>Transportmitteln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Hooliganismus</a:t>
            </a:r>
            <a:r>
              <a:rPr lang="en-US" sz="2400" b="1" dirty="0">
                <a:solidFill>
                  <a:srgbClr val="FF0000"/>
                </a:solidFill>
              </a:rPr>
              <a:t>, [Hacking]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home invasion (also breaking and entering)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burglar / housebreaker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break in and enter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hijacking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hijacker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hijack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hooliganism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hooligan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make trouble</a:t>
            </a:r>
          </a:p>
        </p:txBody>
      </p:sp>
    </p:spTree>
    <p:extLst>
      <p:ext uri="{BB962C8B-B14F-4D97-AF65-F5344CB8AC3E}">
        <p14:creationId xmlns:p14="http://schemas.microsoft.com/office/powerpoint/2010/main" val="186368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H – Part III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Hacking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hacking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hacker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hack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8046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I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Insiderhandel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insider trading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insider trader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commit insider trading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1365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J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unbefugter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Gebrauch</a:t>
            </a:r>
            <a:r>
              <a:rPr lang="en-US" sz="2400" b="1" dirty="0">
                <a:solidFill>
                  <a:srgbClr val="FF0000"/>
                </a:solidFill>
              </a:rPr>
              <a:t> von </a:t>
            </a:r>
            <a:r>
              <a:rPr lang="en-US" sz="2400" b="1" dirty="0" err="1">
                <a:solidFill>
                  <a:srgbClr val="FF0000"/>
                </a:solidFill>
              </a:rPr>
              <a:t>Fahrzeugen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joyriding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joyrider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go for a joyride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9110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K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Amoklauf</a:t>
            </a:r>
            <a:r>
              <a:rPr lang="en-US" sz="2400" b="1" dirty="0">
                <a:solidFill>
                  <a:srgbClr val="FF0000"/>
                </a:solidFill>
              </a:rPr>
              <a:t> (</a:t>
            </a:r>
            <a:r>
              <a:rPr lang="en-US" sz="2400" b="1" i="1" dirty="0" err="1">
                <a:solidFill>
                  <a:srgbClr val="FF0000"/>
                </a:solidFill>
              </a:rPr>
              <a:t>mit</a:t>
            </a:r>
            <a:r>
              <a:rPr lang="en-US" sz="2400" b="1" i="1" dirty="0">
                <a:solidFill>
                  <a:srgbClr val="FF0000"/>
                </a:solidFill>
              </a:rPr>
              <a:t> Messer</a:t>
            </a:r>
            <a:r>
              <a:rPr lang="en-US" sz="2400" b="1" dirty="0">
                <a:solidFill>
                  <a:srgbClr val="FF0000"/>
                </a:solidFill>
              </a:rPr>
              <a:t>), </a:t>
            </a:r>
            <a:r>
              <a:rPr lang="en-US" sz="2400" b="1" dirty="0" err="1">
                <a:solidFill>
                  <a:srgbClr val="FF0000"/>
                </a:solidFill>
              </a:rPr>
              <a:t>Entführung</a:t>
            </a:r>
            <a:r>
              <a:rPr lang="en-US" sz="2400" b="1" dirty="0">
                <a:solidFill>
                  <a:srgbClr val="FF0000"/>
                </a:solidFill>
              </a:rPr>
              <a:t> von Menschen 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knife rampage (also stabbing spree)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attacker / killer / murderer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go on a killing/stabbing spree OR to go on a rampage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kidnapping (also abduction)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kidnapper (also abductor)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kidnap (also to abduct)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6520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L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Plünderung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Herumlungern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looting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looter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loot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loitering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loiterer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loiter</a:t>
            </a:r>
          </a:p>
        </p:txBody>
      </p:sp>
    </p:spTree>
    <p:extLst>
      <p:ext uri="{BB962C8B-B14F-4D97-AF65-F5344CB8AC3E}">
        <p14:creationId xmlns:p14="http://schemas.microsoft.com/office/powerpoint/2010/main" val="318565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M – Part I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Mord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fahrläßige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Tötung</a:t>
            </a:r>
            <a:r>
              <a:rPr lang="en-US" sz="2400" b="1" dirty="0">
                <a:solidFill>
                  <a:srgbClr val="FF0000"/>
                </a:solidFill>
              </a:rPr>
              <a:t> / </a:t>
            </a:r>
            <a:r>
              <a:rPr lang="en-US" sz="2400" b="1" dirty="0" err="1">
                <a:solidFill>
                  <a:srgbClr val="FF0000"/>
                </a:solidFill>
              </a:rPr>
              <a:t>Totschlag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Amoklauf</a:t>
            </a:r>
            <a:r>
              <a:rPr lang="en-US" sz="2400" b="1" dirty="0">
                <a:solidFill>
                  <a:srgbClr val="FF0000"/>
                </a:solidFill>
              </a:rPr>
              <a:t> (</a:t>
            </a:r>
            <a:r>
              <a:rPr lang="en-US" sz="2400" b="1" dirty="0" err="1">
                <a:solidFill>
                  <a:srgbClr val="FF0000"/>
                </a:solidFill>
              </a:rPr>
              <a:t>mit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Gewehr</a:t>
            </a:r>
            <a:r>
              <a:rPr lang="en-US" sz="2400" b="1" dirty="0">
                <a:solidFill>
                  <a:srgbClr val="FF0000"/>
                </a:solidFill>
              </a:rPr>
              <a:t>), [</a:t>
            </a:r>
            <a:r>
              <a:rPr lang="en-US" sz="2400" b="1" dirty="0" err="1">
                <a:solidFill>
                  <a:srgbClr val="FF0000"/>
                </a:solidFill>
              </a:rPr>
              <a:t>Überfall</a:t>
            </a:r>
            <a:r>
              <a:rPr lang="en-US" sz="2400" b="1" dirty="0">
                <a:solidFill>
                  <a:srgbClr val="FF0000"/>
                </a:solidFill>
              </a:rPr>
              <a:t> (von </a:t>
            </a:r>
            <a:r>
              <a:rPr lang="en-US" sz="2400" b="1" dirty="0" err="1">
                <a:solidFill>
                  <a:srgbClr val="FF0000"/>
                </a:solidFill>
              </a:rPr>
              <a:t>Personen</a:t>
            </a:r>
            <a:r>
              <a:rPr lang="en-US" sz="2400" b="1" dirty="0">
                <a:solidFill>
                  <a:srgbClr val="FF0000"/>
                </a:solidFill>
              </a:rPr>
              <a:t>), </a:t>
            </a:r>
            <a:r>
              <a:rPr lang="en-US" sz="2400" b="1" dirty="0" err="1">
                <a:solidFill>
                  <a:srgbClr val="FF0000"/>
                </a:solidFill>
              </a:rPr>
              <a:t>Geldwäscherei</a:t>
            </a:r>
            <a:r>
              <a:rPr lang="en-US" sz="2400" b="1" dirty="0">
                <a:solidFill>
                  <a:srgbClr val="FF0000"/>
                </a:solidFill>
              </a:rPr>
              <a:t>]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murder (also homicide)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murderer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murder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(involuntary) manslaughter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---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kill </a:t>
            </a:r>
            <a:r>
              <a:rPr lang="en-US" sz="2400" b="1" dirty="0" err="1"/>
              <a:t>s.o</a:t>
            </a:r>
            <a:r>
              <a:rPr lang="en-US" sz="2400" b="1" dirty="0"/>
              <a:t>. / commit manslaughter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mass shooting (also shooting spree)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shooter / gunman / attacker / killer / murderer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go on a killing/shooting spree OR to go on a rampage</a:t>
            </a:r>
          </a:p>
        </p:txBody>
      </p:sp>
    </p:spTree>
    <p:extLst>
      <p:ext uri="{BB962C8B-B14F-4D97-AF65-F5344CB8AC3E}">
        <p14:creationId xmlns:p14="http://schemas.microsoft.com/office/powerpoint/2010/main" val="222418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M – Part II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Überfall</a:t>
            </a:r>
            <a:r>
              <a:rPr lang="en-US" sz="2400" b="1" dirty="0">
                <a:solidFill>
                  <a:srgbClr val="FF0000"/>
                </a:solidFill>
              </a:rPr>
              <a:t> (von </a:t>
            </a:r>
            <a:r>
              <a:rPr lang="en-US" sz="2400" b="1" dirty="0" err="1">
                <a:solidFill>
                  <a:srgbClr val="FF0000"/>
                </a:solidFill>
              </a:rPr>
              <a:t>Personen</a:t>
            </a:r>
            <a:r>
              <a:rPr lang="en-US" sz="2400" b="1" dirty="0">
                <a:solidFill>
                  <a:srgbClr val="FF0000"/>
                </a:solidFill>
              </a:rPr>
              <a:t>), </a:t>
            </a:r>
            <a:r>
              <a:rPr lang="en-US" sz="2400" b="1" dirty="0" err="1">
                <a:solidFill>
                  <a:srgbClr val="FF0000"/>
                </a:solidFill>
              </a:rPr>
              <a:t>Geldwäscherei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mugging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mugger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mug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money laundering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money launderer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launder money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6520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N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Verwahrlosung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neglect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neglecter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neglect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6405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P – Part I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Taschendiebstahl</a:t>
            </a:r>
            <a:r>
              <a:rPr lang="en-US" sz="2400" b="1" dirty="0">
                <a:solidFill>
                  <a:srgbClr val="FF0000"/>
                </a:solidFill>
              </a:rPr>
              <a:t>, Prostitution, </a:t>
            </a:r>
            <a:r>
              <a:rPr lang="en-US" sz="2400" b="1" dirty="0" err="1">
                <a:solidFill>
                  <a:srgbClr val="FF0000"/>
                </a:solidFill>
              </a:rPr>
              <a:t>Menschenschmuggel</a:t>
            </a:r>
            <a:r>
              <a:rPr lang="en-US" sz="2400" b="1" dirty="0">
                <a:solidFill>
                  <a:srgbClr val="FF0000"/>
                </a:solidFill>
              </a:rPr>
              <a:t>, [</a:t>
            </a:r>
            <a:r>
              <a:rPr lang="en-US" sz="2400" b="1" dirty="0" err="1">
                <a:solidFill>
                  <a:srgbClr val="FF0000"/>
                </a:solidFill>
              </a:rPr>
              <a:t>Raubkopieren</a:t>
            </a:r>
            <a:r>
              <a:rPr lang="en-US" sz="2400" b="1" dirty="0">
                <a:solidFill>
                  <a:srgbClr val="FF0000"/>
                </a:solidFill>
              </a:rPr>
              <a:t>]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pickpocketing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pickpocket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pickpocket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prostitution (also solicitation)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prostitute (hirer: john, manager: pimp)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prostitute oneself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people smuggling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people smuggler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smuggle people</a:t>
            </a:r>
          </a:p>
        </p:txBody>
      </p:sp>
    </p:spTree>
    <p:extLst>
      <p:ext uri="{BB962C8B-B14F-4D97-AF65-F5344CB8AC3E}">
        <p14:creationId xmlns:p14="http://schemas.microsoft.com/office/powerpoint/2010/main" val="191894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2889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B – Part I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797050"/>
            <a:ext cx="10515600" cy="4575175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en-US" b="1" dirty="0" err="1">
                <a:solidFill>
                  <a:srgbClr val="FF0000"/>
                </a:solidFill>
              </a:rPr>
              <a:t>Erpressung</a:t>
            </a:r>
            <a:r>
              <a:rPr lang="en-US" b="1" dirty="0">
                <a:solidFill>
                  <a:srgbClr val="FF0000"/>
                </a:solidFill>
              </a:rPr>
              <a:t>, Mobbing, </a:t>
            </a:r>
            <a:r>
              <a:rPr lang="en-US" b="1" dirty="0" err="1">
                <a:solidFill>
                  <a:srgbClr val="FF0000"/>
                </a:solidFill>
              </a:rPr>
              <a:t>Einbruchdiebstahl</a:t>
            </a:r>
            <a:r>
              <a:rPr lang="en-US" b="1" dirty="0">
                <a:solidFill>
                  <a:srgbClr val="FF0000"/>
                </a:solidFill>
              </a:rPr>
              <a:t>, [</a:t>
            </a:r>
            <a:r>
              <a:rPr lang="en-US" b="1" dirty="0" err="1">
                <a:solidFill>
                  <a:srgbClr val="FF0000"/>
                </a:solidFill>
              </a:rPr>
              <a:t>Hausfriedensbruch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Bestechung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Körperverletzung</a:t>
            </a:r>
            <a:r>
              <a:rPr lang="en-US" b="1" dirty="0">
                <a:solidFill>
                  <a:srgbClr val="FF0000"/>
                </a:solidFill>
              </a:rPr>
              <a:t>]</a:t>
            </a:r>
          </a:p>
          <a:p>
            <a:pPr marL="0" indent="0" eaLnBrk="1" hangingPunct="1">
              <a:lnSpc>
                <a:spcPct val="70000"/>
              </a:lnSpc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blackmail 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	– blackmailer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	– to blackmail</a:t>
            </a:r>
          </a:p>
          <a:p>
            <a:pPr marL="0" indent="0" eaLnBrk="1" hangingPunct="1">
              <a:lnSpc>
                <a:spcPct val="70000"/>
              </a:lnSpc>
              <a:buNone/>
            </a:pPr>
            <a:endParaRPr lang="en-US" b="1" dirty="0"/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bullying 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	– bully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	– to bully</a:t>
            </a:r>
          </a:p>
          <a:p>
            <a:pPr marL="0" indent="0" eaLnBrk="1" hangingPunct="1">
              <a:lnSpc>
                <a:spcPct val="70000"/>
              </a:lnSpc>
              <a:buNone/>
            </a:pPr>
            <a:endParaRPr lang="en-US" b="1" dirty="0"/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burglary 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	– burglar 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b="1" dirty="0"/>
              <a:t>	– to burgle / to break in and steal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P – Part II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Raubkopieren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pirating/piracy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video/music </a:t>
            </a:r>
            <a:r>
              <a:rPr lang="en-US" sz="2400" b="1" dirty="0" err="1"/>
              <a:t>pirat</a:t>
            </a: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pirate music/videos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1202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R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Raubüberfall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Vergewaltigung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Rechtsextremismus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robbery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robber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rob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rape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rapist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rape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right-wing extremism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right-wing extremist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participate in ring-wing extremist activities</a:t>
            </a:r>
          </a:p>
        </p:txBody>
      </p:sp>
    </p:spTree>
    <p:extLst>
      <p:ext uri="{BB962C8B-B14F-4D97-AF65-F5344CB8AC3E}">
        <p14:creationId xmlns:p14="http://schemas.microsoft.com/office/powerpoint/2010/main" val="221676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S – Part I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Amoklauf</a:t>
            </a:r>
            <a:r>
              <a:rPr lang="en-US" sz="2400" b="1" dirty="0">
                <a:solidFill>
                  <a:srgbClr val="FF0000"/>
                </a:solidFill>
              </a:rPr>
              <a:t> (</a:t>
            </a:r>
            <a:r>
              <a:rPr lang="en-US" sz="2400" b="1" dirty="0" err="1">
                <a:solidFill>
                  <a:srgbClr val="FF0000"/>
                </a:solidFill>
              </a:rPr>
              <a:t>mit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Gewehr</a:t>
            </a:r>
            <a:r>
              <a:rPr lang="en-US" sz="2400" b="1" dirty="0">
                <a:solidFill>
                  <a:srgbClr val="FF0000"/>
                </a:solidFill>
              </a:rPr>
              <a:t>), </a:t>
            </a:r>
            <a:r>
              <a:rPr lang="en-US" sz="2400" b="1" dirty="0" err="1">
                <a:solidFill>
                  <a:srgbClr val="FF0000"/>
                </a:solidFill>
              </a:rPr>
              <a:t>Amoklauf</a:t>
            </a:r>
            <a:r>
              <a:rPr lang="en-US" sz="2400" b="1" dirty="0">
                <a:solidFill>
                  <a:srgbClr val="FF0000"/>
                </a:solidFill>
              </a:rPr>
              <a:t> (</a:t>
            </a:r>
            <a:r>
              <a:rPr lang="en-US" sz="2400" b="1" dirty="0" err="1">
                <a:solidFill>
                  <a:srgbClr val="FF0000"/>
                </a:solidFill>
              </a:rPr>
              <a:t>mit</a:t>
            </a:r>
            <a:r>
              <a:rPr lang="en-US" sz="2400" b="1" dirty="0">
                <a:solidFill>
                  <a:srgbClr val="FF0000"/>
                </a:solidFill>
              </a:rPr>
              <a:t> Messer), </a:t>
            </a:r>
            <a:r>
              <a:rPr lang="en-US" sz="2400" b="1" dirty="0" err="1">
                <a:solidFill>
                  <a:srgbClr val="FF0000"/>
                </a:solidFill>
              </a:rPr>
              <a:t>Schießerei</a:t>
            </a:r>
            <a:r>
              <a:rPr lang="en-US" sz="2400" b="1" dirty="0">
                <a:solidFill>
                  <a:srgbClr val="FF0000"/>
                </a:solidFill>
              </a:rPr>
              <a:t>, [</a:t>
            </a:r>
            <a:r>
              <a:rPr lang="en-US" sz="2400" b="1" dirty="0" err="1">
                <a:solidFill>
                  <a:srgbClr val="FF0000"/>
                </a:solidFill>
              </a:rPr>
              <a:t>Messerstecherei</a:t>
            </a:r>
            <a:r>
              <a:rPr lang="en-US" sz="2400" b="1" dirty="0">
                <a:solidFill>
                  <a:srgbClr val="FF0000"/>
                </a:solidFill>
              </a:rPr>
              <a:t>, Stalking, </a:t>
            </a:r>
            <a:r>
              <a:rPr lang="en-US" sz="2400" b="1" dirty="0" err="1">
                <a:solidFill>
                  <a:srgbClr val="FF0000"/>
                </a:solidFill>
              </a:rPr>
              <a:t>Ladendiebstahl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Schmuggeln</a:t>
            </a:r>
            <a:r>
              <a:rPr lang="en-US" sz="2400" b="1" dirty="0">
                <a:solidFill>
                  <a:srgbClr val="FF0000"/>
                </a:solidFill>
              </a:rPr>
              <a:t>, Prostitution]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shooting spree (also mass shooting)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shooter / gunman / attacker / killer / murderer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go on a killing/shooting spree OR to go on a rampage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stabbing spree (also knife rampage)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attacker / killer / murderer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go on a killing/stabbing spree OR to go on a rampage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shooting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shooter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shoot (shot – shot)</a:t>
            </a:r>
          </a:p>
        </p:txBody>
      </p:sp>
    </p:spTree>
    <p:extLst>
      <p:ext uri="{BB962C8B-B14F-4D97-AF65-F5344CB8AC3E}">
        <p14:creationId xmlns:p14="http://schemas.microsoft.com/office/powerpoint/2010/main" val="262835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S – Part II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Messerstecherei</a:t>
            </a:r>
            <a:r>
              <a:rPr lang="en-US" sz="2400" b="1" dirty="0">
                <a:solidFill>
                  <a:srgbClr val="FF0000"/>
                </a:solidFill>
              </a:rPr>
              <a:t>, Stalking, </a:t>
            </a:r>
            <a:r>
              <a:rPr lang="en-US" sz="2400" b="1" dirty="0" err="1">
                <a:solidFill>
                  <a:srgbClr val="FF0000"/>
                </a:solidFill>
              </a:rPr>
              <a:t>Ladendiebstahl</a:t>
            </a:r>
            <a:r>
              <a:rPr lang="en-US" sz="2400" b="1" dirty="0">
                <a:solidFill>
                  <a:srgbClr val="FF0000"/>
                </a:solidFill>
              </a:rPr>
              <a:t>, [</a:t>
            </a:r>
            <a:r>
              <a:rPr lang="en-US" sz="2400" b="1" dirty="0" err="1">
                <a:solidFill>
                  <a:srgbClr val="FF0000"/>
                </a:solidFill>
              </a:rPr>
              <a:t>Schmuggeln</a:t>
            </a:r>
            <a:r>
              <a:rPr lang="en-US" sz="2400" b="1" dirty="0">
                <a:solidFill>
                  <a:srgbClr val="FF0000"/>
                </a:solidFill>
              </a:rPr>
              <a:t>, Prostitution]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stabbing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stabber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stab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stalking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stalker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stalk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shoplifting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shoplifter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shoplift</a:t>
            </a:r>
          </a:p>
        </p:txBody>
      </p:sp>
    </p:spTree>
    <p:extLst>
      <p:ext uri="{BB962C8B-B14F-4D97-AF65-F5344CB8AC3E}">
        <p14:creationId xmlns:p14="http://schemas.microsoft.com/office/powerpoint/2010/main" val="160447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S – Part III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Schmuggeln</a:t>
            </a:r>
            <a:r>
              <a:rPr lang="en-US" sz="2400" b="1" dirty="0">
                <a:solidFill>
                  <a:srgbClr val="FF0000"/>
                </a:solidFill>
              </a:rPr>
              <a:t>, Prostitution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smuggling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smuggler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smuggle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solicitation (also prostitution)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prostitute (hirer: john, manager: pimp)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prostitute oneself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9669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T – Part I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Terrorismus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Diebstahl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Steuerhinterziehung</a:t>
            </a:r>
            <a:r>
              <a:rPr lang="en-US" sz="2400" b="1" dirty="0">
                <a:solidFill>
                  <a:srgbClr val="FF0000"/>
                </a:solidFill>
              </a:rPr>
              <a:t>, [</a:t>
            </a:r>
            <a:r>
              <a:rPr lang="en-US" sz="2400" b="1" dirty="0" err="1">
                <a:solidFill>
                  <a:srgbClr val="FF0000"/>
                </a:solidFill>
              </a:rPr>
              <a:t>Besitzstörung</a:t>
            </a:r>
            <a:r>
              <a:rPr lang="en-US" sz="2400" b="1" dirty="0">
                <a:solidFill>
                  <a:srgbClr val="FF0000"/>
                </a:solidFill>
              </a:rPr>
              <a:t>]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terrorism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terrorist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attack a person or a place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theft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thief (plural: thieves)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steal (stole – stolen)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tax evasion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tax evader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evade taxes</a:t>
            </a:r>
          </a:p>
        </p:txBody>
      </p:sp>
    </p:spTree>
    <p:extLst>
      <p:ext uri="{BB962C8B-B14F-4D97-AF65-F5344CB8AC3E}">
        <p14:creationId xmlns:p14="http://schemas.microsoft.com/office/powerpoint/2010/main" val="163819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T – Part II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Besitzstörung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trespass (BE) / trespassing (AE)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trespasser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trespass</a:t>
            </a:r>
          </a:p>
        </p:txBody>
      </p:sp>
    </p:spTree>
    <p:extLst>
      <p:ext uri="{BB962C8B-B14F-4D97-AF65-F5344CB8AC3E}">
        <p14:creationId xmlns:p14="http://schemas.microsoft.com/office/powerpoint/2010/main" val="384206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U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Pfuschen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undeclared work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undeclared worker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do (undeclared) work on the side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35834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V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Vandalismus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vandalism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vandal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vandalize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2777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2889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B – Part II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797050"/>
            <a:ext cx="10515600" cy="457517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7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Hausfriedensbruch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Bestechung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Körperverletzung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7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sz="2400" b="1" dirty="0"/>
              <a:t>breaking and entering (also home invasion)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sz="2400" b="1" dirty="0"/>
              <a:t>	– burglar / housebreaker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sz="2400" b="1" dirty="0"/>
              <a:t>	– to break in and enter</a:t>
            </a:r>
          </a:p>
          <a:p>
            <a:pPr marL="0" indent="0" eaLnBrk="1" hangingPunct="1">
              <a:lnSpc>
                <a:spcPct val="7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sz="2400" b="1" dirty="0"/>
              <a:t>bribery 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sz="2400" b="1" dirty="0"/>
              <a:t>	– briber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sz="2400" b="1" dirty="0"/>
              <a:t>	– to bribe</a:t>
            </a:r>
          </a:p>
          <a:p>
            <a:pPr marL="0" indent="0" eaLnBrk="1" hangingPunct="1">
              <a:lnSpc>
                <a:spcPct val="7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sz="2400" b="1" dirty="0"/>
              <a:t>bodily injury (also assault)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sz="2400" b="1" dirty="0"/>
              <a:t>	– assaulter / assailant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sz="2400" b="1" dirty="0"/>
              <a:t>	– to assault / assail / attack</a:t>
            </a:r>
          </a:p>
          <a:p>
            <a:pPr marL="0" indent="0" eaLnBrk="1" hangingPunct="1">
              <a:lnSpc>
                <a:spcPct val="70000"/>
              </a:lnSpc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4151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C – Part I 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Nötigung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sexuelle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Belästigung</a:t>
            </a:r>
            <a:r>
              <a:rPr lang="en-US" sz="2400" b="1" dirty="0">
                <a:solidFill>
                  <a:srgbClr val="FF0000"/>
                </a:solidFill>
              </a:rPr>
              <a:t> von </a:t>
            </a:r>
            <a:r>
              <a:rPr lang="en-US" sz="2400" b="1" dirty="0" err="1">
                <a:solidFill>
                  <a:srgbClr val="FF0000"/>
                </a:solidFill>
              </a:rPr>
              <a:t>Kindern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Kindesmisbrauch</a:t>
            </a:r>
            <a:r>
              <a:rPr lang="en-US" sz="2400" b="1" dirty="0">
                <a:solidFill>
                  <a:srgbClr val="FF0000"/>
                </a:solidFill>
              </a:rPr>
              <a:t>, [</a:t>
            </a:r>
            <a:r>
              <a:rPr lang="en-US" sz="2400" b="1" dirty="0" err="1">
                <a:solidFill>
                  <a:srgbClr val="FF0000"/>
                </a:solidFill>
              </a:rPr>
              <a:t>Fälschung</a:t>
            </a:r>
            <a:r>
              <a:rPr lang="en-US" sz="2400" b="1" dirty="0">
                <a:solidFill>
                  <a:srgbClr val="FF0000"/>
                </a:solidFill>
              </a:rPr>
              <a:t> von Geld/</a:t>
            </a:r>
            <a:r>
              <a:rPr lang="en-US" sz="2400" b="1" dirty="0" err="1">
                <a:solidFill>
                  <a:srgbClr val="FF0000"/>
                </a:solidFill>
              </a:rPr>
              <a:t>Gegenständen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Internetkriminalität</a:t>
            </a:r>
            <a:r>
              <a:rPr lang="en-US" sz="2400" b="1" dirty="0">
                <a:solidFill>
                  <a:srgbClr val="FF0000"/>
                </a:solidFill>
              </a:rPr>
              <a:t>]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coercion 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coercer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coerce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child molestation 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child molester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molest a child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child abuse 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child abuser 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abuse a child</a:t>
            </a:r>
          </a:p>
        </p:txBody>
      </p:sp>
    </p:spTree>
    <p:extLst>
      <p:ext uri="{BB962C8B-B14F-4D97-AF65-F5344CB8AC3E}">
        <p14:creationId xmlns:p14="http://schemas.microsoft.com/office/powerpoint/2010/main" val="382324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C – Part II 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Fälschung</a:t>
            </a:r>
            <a:r>
              <a:rPr lang="en-US" sz="2400" b="1" dirty="0">
                <a:solidFill>
                  <a:srgbClr val="FF0000"/>
                </a:solidFill>
              </a:rPr>
              <a:t> von Geld/</a:t>
            </a:r>
            <a:r>
              <a:rPr lang="en-US" sz="2400" b="1" dirty="0" err="1">
                <a:solidFill>
                  <a:srgbClr val="FF0000"/>
                </a:solidFill>
              </a:rPr>
              <a:t>Gegenstände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Internetkriminalität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counterfeiting 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counterfeiter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counterfeit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cybercrime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cybercriminal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commit cybercrime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3619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D 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Autofahren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unter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Alkoholeinfluss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Drogenverkauf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Drogenhandel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drink/drunk driving 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drink/drunk driver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drive drunk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drug dealing/selling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drug dealer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deal/sell drugs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drug trafficking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drug trafficker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traffic drugs</a:t>
            </a:r>
          </a:p>
        </p:txBody>
      </p:sp>
    </p:spTree>
    <p:extLst>
      <p:ext uri="{BB962C8B-B14F-4D97-AF65-F5344CB8AC3E}">
        <p14:creationId xmlns:p14="http://schemas.microsoft.com/office/powerpoint/2010/main" val="78140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E 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verbrecherische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Erpressung</a:t>
            </a:r>
            <a:r>
              <a:rPr lang="en-US" sz="2400" b="1" dirty="0">
                <a:solidFill>
                  <a:srgbClr val="FF0000"/>
                </a:solidFill>
              </a:rPr>
              <a:t> / </a:t>
            </a:r>
            <a:r>
              <a:rPr lang="en-US" sz="2400" b="1" dirty="0" err="1">
                <a:solidFill>
                  <a:srgbClr val="FF0000"/>
                </a:solidFill>
              </a:rPr>
              <a:t>Schutzgelderpressung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Veruntreung</a:t>
            </a:r>
            <a:r>
              <a:rPr lang="en-US" sz="2400" b="1" dirty="0">
                <a:solidFill>
                  <a:srgbClr val="FF0000"/>
                </a:solidFill>
              </a:rPr>
              <a:t> / </a:t>
            </a:r>
            <a:r>
              <a:rPr lang="en-US" sz="2400" b="1" dirty="0" err="1">
                <a:solidFill>
                  <a:srgbClr val="FF0000"/>
                </a:solidFill>
              </a:rPr>
              <a:t>Unterschlagung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extortion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extortionist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extort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embezzlement (misappropriation)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embezzler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embezzle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0178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F 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Betrug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Fälschung</a:t>
            </a:r>
            <a:r>
              <a:rPr lang="en-US" sz="2400" b="1" dirty="0">
                <a:solidFill>
                  <a:srgbClr val="FF0000"/>
                </a:solidFill>
              </a:rPr>
              <a:t> von </a:t>
            </a:r>
            <a:r>
              <a:rPr lang="en-US" sz="2400" b="1" dirty="0" err="1">
                <a:solidFill>
                  <a:srgbClr val="FF0000"/>
                </a:solidFill>
              </a:rPr>
              <a:t>Dokumenten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fraud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fraudster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commit fraud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forgery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forger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forge</a:t>
            </a:r>
          </a:p>
        </p:txBody>
      </p:sp>
    </p:spTree>
    <p:extLst>
      <p:ext uri="{BB962C8B-B14F-4D97-AF65-F5344CB8AC3E}">
        <p14:creationId xmlns:p14="http://schemas.microsoft.com/office/powerpoint/2010/main" val="266090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ABC of Crime – Letter H – Part I 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b="1" dirty="0" err="1">
                <a:solidFill>
                  <a:srgbClr val="FF0000"/>
                </a:solidFill>
              </a:rPr>
              <a:t>Mord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Menschenhandel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Belästigung</a:t>
            </a:r>
            <a:r>
              <a:rPr lang="en-US" sz="2400" b="1" dirty="0">
                <a:solidFill>
                  <a:srgbClr val="FF0000"/>
                </a:solidFill>
              </a:rPr>
              <a:t>, [</a:t>
            </a:r>
            <a:r>
              <a:rPr lang="en-US" sz="2400" b="1" dirty="0" err="1">
                <a:solidFill>
                  <a:srgbClr val="FF0000"/>
                </a:solidFill>
              </a:rPr>
              <a:t>Hausfriedensbruch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Entführung</a:t>
            </a:r>
            <a:r>
              <a:rPr lang="en-US" sz="2400" b="1" dirty="0">
                <a:solidFill>
                  <a:srgbClr val="FF0000"/>
                </a:solidFill>
              </a:rPr>
              <a:t> von </a:t>
            </a:r>
            <a:r>
              <a:rPr lang="en-US" sz="2400" b="1" dirty="0" err="1">
                <a:solidFill>
                  <a:srgbClr val="FF0000"/>
                </a:solidFill>
              </a:rPr>
              <a:t>Transportmitteln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Hooliganismus</a:t>
            </a:r>
            <a:r>
              <a:rPr lang="en-US" sz="2400" b="1" dirty="0">
                <a:solidFill>
                  <a:srgbClr val="FF0000"/>
                </a:solidFill>
              </a:rPr>
              <a:t>, Hacking]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homicide (also murder)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murderer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murder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human trafficking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human trafficker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traffic humans</a:t>
            </a:r>
          </a:p>
          <a:p>
            <a:pPr marL="0" indent="0" eaLnBrk="1" hangingPunct="1">
              <a:lnSpc>
                <a:spcPct val="50000"/>
              </a:lnSpc>
              <a:buNone/>
            </a:pPr>
            <a:endParaRPr lang="en-US" sz="2400" b="1" dirty="0"/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harassment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harasser</a:t>
            </a:r>
          </a:p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400" b="1" dirty="0"/>
              <a:t>	– to harass</a:t>
            </a:r>
          </a:p>
        </p:txBody>
      </p:sp>
    </p:spTree>
    <p:extLst>
      <p:ext uri="{BB962C8B-B14F-4D97-AF65-F5344CB8AC3E}">
        <p14:creationId xmlns:p14="http://schemas.microsoft.com/office/powerpoint/2010/main" val="301710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1239</Words>
  <Application>Microsoft Office PowerPoint</Application>
  <PresentationFormat>Breitbild</PresentationFormat>
  <Paragraphs>300</Paragraphs>
  <Slides>28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ABC of Crime – Letter A </vt:lpstr>
      <vt:lpstr>ABC of Crime – Letter B – Part I</vt:lpstr>
      <vt:lpstr>ABC of Crime – Letter B – Part II</vt:lpstr>
      <vt:lpstr>ABC of Crime – Letter C – Part I </vt:lpstr>
      <vt:lpstr>ABC of Crime – Letter C – Part II </vt:lpstr>
      <vt:lpstr>ABC of Crime – Letter D </vt:lpstr>
      <vt:lpstr>ABC of Crime – Letter E </vt:lpstr>
      <vt:lpstr>ABC of Crime – Letter F </vt:lpstr>
      <vt:lpstr>ABC of Crime – Letter H – Part I </vt:lpstr>
      <vt:lpstr>ABC of Crime – Letter H – Part II</vt:lpstr>
      <vt:lpstr>ABC of Crime – Letter H – Part III</vt:lpstr>
      <vt:lpstr>ABC of Crime – Letter I</vt:lpstr>
      <vt:lpstr>ABC of Crime – Letter J</vt:lpstr>
      <vt:lpstr>ABC of Crime – Letter K</vt:lpstr>
      <vt:lpstr>ABC of Crime – Letter L</vt:lpstr>
      <vt:lpstr>ABC of Crime – Letter M – Part I</vt:lpstr>
      <vt:lpstr>ABC of Crime – Letter M – Part II</vt:lpstr>
      <vt:lpstr>ABC of Crime – Letter N</vt:lpstr>
      <vt:lpstr>ABC of Crime – Letter P – Part I</vt:lpstr>
      <vt:lpstr>ABC of Crime – Letter P – Part II</vt:lpstr>
      <vt:lpstr>ABC of Crime – Letter R</vt:lpstr>
      <vt:lpstr>ABC of Crime – Letter S – Part I</vt:lpstr>
      <vt:lpstr>ABC of Crime – Letter S – Part II</vt:lpstr>
      <vt:lpstr>ABC of Crime – Letter S – Part III</vt:lpstr>
      <vt:lpstr>ABC of Crime – Letter T – Part I</vt:lpstr>
      <vt:lpstr>ABC of Crime – Letter T – Part II</vt:lpstr>
      <vt:lpstr>ABC of Crime – Letter U</vt:lpstr>
      <vt:lpstr>ABC of Crime – Letter V</vt:lpstr>
    </vt:vector>
  </TitlesOfParts>
  <Company>FH Wiener Neustadt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Report-writing English I</dc:title>
  <dc:creator>Lacchini Jennifer</dc:creator>
  <cp:lastModifiedBy>Buczak John</cp:lastModifiedBy>
  <cp:revision>145</cp:revision>
  <dcterms:created xsi:type="dcterms:W3CDTF">2015-10-21T11:09:52Z</dcterms:created>
  <dcterms:modified xsi:type="dcterms:W3CDTF">2022-03-16T19:55:01Z</dcterms:modified>
</cp:coreProperties>
</file>