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64" r:id="rId2"/>
    <p:sldId id="256" r:id="rId3"/>
    <p:sldId id="266" r:id="rId4"/>
    <p:sldId id="257" r:id="rId5"/>
    <p:sldId id="258" r:id="rId6"/>
    <p:sldId id="259" r:id="rId7"/>
    <p:sldId id="265" r:id="rId8"/>
    <p:sldId id="267" r:id="rId9"/>
    <p:sldId id="260" r:id="rId10"/>
    <p:sldId id="261" r:id="rId11"/>
    <p:sldId id="263" r:id="rId12"/>
  </p:sldIdLst>
  <p:sldSz cx="12192000" cy="6858000"/>
  <p:notesSz cx="9926638" cy="6797675"/>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60" d="100"/>
          <a:sy n="60" d="100"/>
        </p:scale>
        <p:origin x="724"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17411" name="Rectangle 3"/>
          <p:cNvSpPr>
            <a:spLocks noGrp="1" noChangeArrowheads="1"/>
          </p:cNvSpPr>
          <p:nvPr>
            <p:ph type="dt" sz="quarter" idx="1"/>
          </p:nvPr>
        </p:nvSpPr>
        <p:spPr bwMode="auto">
          <a:xfrm>
            <a:off x="5622798"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0F77EE8E-B7A9-4F0A-AD2F-0556EBBB0D49}" type="datetimeFigureOut">
              <a:rPr lang="en-US"/>
              <a:pPr>
                <a:defRPr/>
              </a:pPr>
              <a:t>3/5/2023</a:t>
            </a:fld>
            <a:endParaRPr lang="en-US"/>
          </a:p>
        </p:txBody>
      </p:sp>
      <p:sp>
        <p:nvSpPr>
          <p:cNvPr id="17412" name="Rectangle 4"/>
          <p:cNvSpPr>
            <a:spLocks noGrp="1" noChangeArrowheads="1"/>
          </p:cNvSpPr>
          <p:nvPr>
            <p:ph type="ftr" sz="quarter" idx="2"/>
          </p:nvPr>
        </p:nvSpPr>
        <p:spPr bwMode="auto">
          <a:xfrm>
            <a:off x="0" y="6456612"/>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17413" name="Rectangle 5"/>
          <p:cNvSpPr>
            <a:spLocks noGrp="1" noChangeArrowheads="1"/>
          </p:cNvSpPr>
          <p:nvPr>
            <p:ph type="sldNum" sz="quarter" idx="3"/>
          </p:nvPr>
        </p:nvSpPr>
        <p:spPr bwMode="auto">
          <a:xfrm>
            <a:off x="5622798" y="6456612"/>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CA95A46-2261-4BCA-B1FE-5DA0FE2617D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79F48EEA-2F78-4DDB-8046-04D3518E5AC4}" type="datetimeFigureOut">
              <a:rPr lang="de-AT"/>
              <a:pPr>
                <a:defRPr/>
              </a:pPr>
              <a:t>05.03.2023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FA679323-992D-410E-A82A-A7AFD60D2461}" type="slidenum">
              <a:rPr lang="de-AT"/>
              <a:pPr>
                <a:defRPr/>
              </a:pPr>
              <a:t>‹#›</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BE35BCC-EAF3-4AE6-800E-0E487BE2F1DB}" type="datetimeFigureOut">
              <a:rPr lang="de-AT"/>
              <a:pPr>
                <a:defRPr/>
              </a:pPr>
              <a:t>05.03.2023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648FC94-AEFF-475B-9962-595B5E669B38}" type="slidenum">
              <a:rPr lang="de-AT"/>
              <a:pPr>
                <a:defRPr/>
              </a:pPr>
              <a:t>‹#›</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6AEC4C4-19DE-4F1F-881D-13ADA81DFBE1}" type="datetimeFigureOut">
              <a:rPr lang="de-AT"/>
              <a:pPr>
                <a:defRPr/>
              </a:pPr>
              <a:t>05.03.2023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FBC0674-352F-419E-82D3-AB9EE9BA0873}" type="slidenum">
              <a:rPr lang="de-AT"/>
              <a:pPr>
                <a:defRPr/>
              </a:pPr>
              <a:t>‹#›</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60000"/>
              <a:lumOff val="40000"/>
            </a:schemeClr>
          </a:solidFill>
        </p:spPr>
        <p:txBody>
          <a:bodyPr/>
          <a:lstStyle>
            <a:lvl1pPr>
              <a:defRPr b="1"/>
            </a:lvl1pPr>
          </a:lstStyle>
          <a:p>
            <a:r>
              <a:rPr lang="de-DE" dirty="0"/>
              <a:t>Titelmasterformat durch Klicken bearbeiten</a:t>
            </a:r>
            <a:endParaRPr lang="de-AT" dirty="0"/>
          </a:p>
        </p:txBody>
      </p:sp>
      <p:sp>
        <p:nvSpPr>
          <p:cNvPr id="3" name="Inhaltsplatzhalter 2"/>
          <p:cNvSpPr>
            <a:spLocks noGrp="1"/>
          </p:cNvSpPr>
          <p:nvPr>
            <p:ph idx="1"/>
          </p:nvPr>
        </p:nvSpPr>
        <p:spPr/>
        <p:style>
          <a:lnRef idx="2">
            <a:schemeClr val="accent1"/>
          </a:lnRef>
          <a:fillRef idx="1">
            <a:schemeClr val="lt1"/>
          </a:fillRef>
          <a:effectRef idx="0">
            <a:schemeClr val="accent1"/>
          </a:effectRef>
          <a:fontRef idx="none"/>
        </p:style>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6A44D858-0D1F-4D79-9C36-E0D9011FC83A}" type="datetimeFigureOut">
              <a:rPr lang="de-AT"/>
              <a:pPr>
                <a:defRPr/>
              </a:pPr>
              <a:t>05.03.2023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A723C74-2022-40B8-8F16-82B5E20E85EA}" type="slidenum">
              <a:rPr lang="de-AT"/>
              <a:pPr>
                <a:defRPr/>
              </a:pPr>
              <a:t>‹#›</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8417345A-BB28-4293-BD27-ED9C6ED5C8DB}" type="datetimeFigureOut">
              <a:rPr lang="de-AT"/>
              <a:pPr>
                <a:defRPr/>
              </a:pPr>
              <a:t>05.03.2023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5AEA6C6-83A7-4DB8-9B5C-A16C9E3C146F}" type="slidenum">
              <a:rPr lang="de-AT"/>
              <a:pPr>
                <a:defRPr/>
              </a:pPr>
              <a:t>‹#›</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0EE766A4-C397-4C04-8185-2DA8A6F9BB3D}" type="datetimeFigureOut">
              <a:rPr lang="de-AT"/>
              <a:pPr>
                <a:defRPr/>
              </a:pPr>
              <a:t>05.03.2023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40C294B-4D9F-43EB-B188-9C1E03055FBC}" type="slidenum">
              <a:rPr lang="de-AT"/>
              <a:pPr>
                <a:defRPr/>
              </a:pPr>
              <a:t>‹#›</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48F70440-1DDE-4AA8-83C0-E7A24808C0C7}" type="datetimeFigureOut">
              <a:rPr lang="de-AT"/>
              <a:pPr>
                <a:defRPr/>
              </a:pPr>
              <a:t>05.03.2023</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DC219F11-6261-4013-A591-6F44BBD54EBF}" type="slidenum">
              <a:rPr lang="de-AT"/>
              <a:pPr>
                <a:defRPr/>
              </a:pPr>
              <a:t>‹#›</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CFC5BC41-DB08-4491-8BC1-2DD7DBF99EC1}" type="datetimeFigureOut">
              <a:rPr lang="de-AT"/>
              <a:pPr>
                <a:defRPr/>
              </a:pPr>
              <a:t>05.03.2023</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4E7EDED5-1917-4CF9-8532-B71E4A1129F6}" type="slidenum">
              <a:rPr lang="de-AT"/>
              <a:pPr>
                <a:defRPr/>
              </a:pPr>
              <a:t>‹#›</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FE085517-E36F-4642-93AA-05E16E0C1770}" type="datetimeFigureOut">
              <a:rPr lang="de-AT"/>
              <a:pPr>
                <a:defRPr/>
              </a:pPr>
              <a:t>05.03.2023</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A3CD154B-B64F-41F2-8957-60D35B342158}" type="slidenum">
              <a:rPr lang="de-AT"/>
              <a:pPr>
                <a:defRPr/>
              </a:pPr>
              <a:t>‹#›</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ACA1B37-D9C0-4375-B28F-A0CC64895DEB}" type="datetimeFigureOut">
              <a:rPr lang="de-AT"/>
              <a:pPr>
                <a:defRPr/>
              </a:pPr>
              <a:t>05.03.2023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74DA0929-A28D-4F1D-92CD-7CA70023B389}" type="slidenum">
              <a:rPr lang="de-AT"/>
              <a:pPr>
                <a:defRPr/>
              </a:pPr>
              <a:t>‹#›</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DC6146CD-3DD5-442B-9E42-BC93B06F7834}" type="datetimeFigureOut">
              <a:rPr lang="de-AT"/>
              <a:pPr>
                <a:defRPr/>
              </a:pPr>
              <a:t>05.03.2023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CD5D2645-5ECE-4385-9CD7-A4D202E3F3E5}" type="slidenum">
              <a:rPr lang="de-AT"/>
              <a:pPr>
                <a:defRPr/>
              </a:pPr>
              <a:t>‹#›</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t>Titelmasterformat durch Klicken bearbeiten</a:t>
            </a:r>
            <a:endParaRPr lang="de-AT"/>
          </a:p>
        </p:txBody>
      </p:sp>
      <p:sp>
        <p:nvSpPr>
          <p:cNvPr id="1027" name="Textplatzhalt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2C3EBB4-D60C-41E0-AD70-A75F174E7390}" type="datetimeFigureOut">
              <a:rPr lang="de-AT"/>
              <a:pPr>
                <a:defRPr/>
              </a:pPr>
              <a:t>05.03.2023</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AA4F729-B451-4D57-92B4-F5B98119A876}" type="slidenum">
              <a:rPr lang="de-AT"/>
              <a:pPr>
                <a:defRPr/>
              </a:pPr>
              <a:t>‹#›</a:t>
            </a:fld>
            <a:endParaRPr lang="de-A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62A9E5-EBBA-4B7D-9319-7D5E9D3FA3A0}"/>
              </a:ext>
            </a:extLst>
          </p:cNvPr>
          <p:cNvSpPr>
            <a:spLocks noGrp="1"/>
          </p:cNvSpPr>
          <p:nvPr>
            <p:ph type="ctrTitle"/>
          </p:nvPr>
        </p:nvSpPr>
        <p:spPr>
          <a:xfrm>
            <a:off x="1524000" y="1063869"/>
            <a:ext cx="9144000" cy="3015762"/>
          </a:xfrm>
        </p:spPr>
        <p:txBody>
          <a:bodyPr/>
          <a:lstStyle/>
          <a:p>
            <a:br>
              <a:rPr lang="de-DE" sz="5400" b="1" dirty="0">
                <a:solidFill>
                  <a:srgbClr val="00B050"/>
                </a:solidFill>
              </a:rPr>
            </a:br>
            <a:br>
              <a:rPr lang="de-DE" sz="5400" b="1" dirty="0">
                <a:solidFill>
                  <a:srgbClr val="00B050"/>
                </a:solidFill>
              </a:rPr>
            </a:br>
            <a:br>
              <a:rPr lang="de-DE" sz="5400" b="1" dirty="0">
                <a:solidFill>
                  <a:srgbClr val="00B050"/>
                </a:solidFill>
              </a:rPr>
            </a:br>
            <a:br>
              <a:rPr lang="de-DE" sz="5400" b="1" dirty="0">
                <a:solidFill>
                  <a:srgbClr val="00B050"/>
                </a:solidFill>
              </a:rPr>
            </a:br>
            <a:r>
              <a:rPr lang="de-DE" sz="5400" b="1" dirty="0">
                <a:solidFill>
                  <a:srgbClr val="00B050"/>
                </a:solidFill>
              </a:rPr>
              <a:t>Welcome</a:t>
            </a:r>
            <a:r>
              <a:rPr lang="en-GB" sz="5400" b="1" dirty="0">
                <a:solidFill>
                  <a:srgbClr val="00B050"/>
                </a:solidFill>
              </a:rPr>
              <a:t> to </a:t>
            </a:r>
            <a:r>
              <a:rPr lang="de-DE" sz="5400" b="1" dirty="0">
                <a:solidFill>
                  <a:srgbClr val="00B050"/>
                </a:solidFill>
              </a:rPr>
              <a:t>Rechtsangelegenheiten –</a:t>
            </a:r>
            <a:br>
              <a:rPr lang="de-DE" sz="5400" b="1" dirty="0">
                <a:solidFill>
                  <a:srgbClr val="00B050"/>
                </a:solidFill>
              </a:rPr>
            </a:br>
            <a:r>
              <a:rPr lang="en-GB" sz="5400" b="1" dirty="0">
                <a:solidFill>
                  <a:srgbClr val="00B050"/>
                </a:solidFill>
              </a:rPr>
              <a:t>Legal Matters</a:t>
            </a:r>
            <a:br>
              <a:rPr lang="de-DE" sz="5400" b="1" dirty="0">
                <a:solidFill>
                  <a:srgbClr val="00B050"/>
                </a:solidFill>
              </a:rPr>
            </a:br>
            <a:r>
              <a:rPr lang="de-DE" sz="5400" b="1" dirty="0">
                <a:solidFill>
                  <a:srgbClr val="00B050"/>
                </a:solidFill>
              </a:rPr>
              <a:t>SS 2023</a:t>
            </a:r>
          </a:p>
        </p:txBody>
      </p:sp>
      <p:sp>
        <p:nvSpPr>
          <p:cNvPr id="3" name="Untertitel 2">
            <a:extLst>
              <a:ext uri="{FF2B5EF4-FFF2-40B4-BE49-F238E27FC236}">
                <a16:creationId xmlns:a16="http://schemas.microsoft.com/office/drawing/2014/main" id="{C4DC54D4-BBB3-42E6-97AE-AABB10CEDF34}"/>
              </a:ext>
            </a:extLst>
          </p:cNvPr>
          <p:cNvSpPr>
            <a:spLocks noGrp="1"/>
          </p:cNvSpPr>
          <p:nvPr>
            <p:ph type="subTitle" idx="1"/>
          </p:nvPr>
        </p:nvSpPr>
        <p:spPr/>
        <p:txBody>
          <a:bodyPr/>
          <a:lstStyle/>
          <a:p>
            <a:endParaRPr lang="de-DE" sz="3200" dirty="0">
              <a:solidFill>
                <a:schemeClr val="accent1"/>
              </a:solidFill>
            </a:endParaRPr>
          </a:p>
          <a:p>
            <a:r>
              <a:rPr lang="de-DE" sz="3200" dirty="0">
                <a:solidFill>
                  <a:schemeClr val="accent1"/>
                </a:solidFill>
              </a:rPr>
              <a:t>John Buczak MA</a:t>
            </a:r>
          </a:p>
          <a:p>
            <a:r>
              <a:rPr lang="en-US" sz="3200" dirty="0">
                <a:solidFill>
                  <a:schemeClr val="accent1"/>
                </a:solidFill>
              </a:rPr>
              <a:t>john.buczak@fhwn.ac.at</a:t>
            </a:r>
          </a:p>
          <a:p>
            <a:endParaRPr lang="de-DE" sz="3200" dirty="0">
              <a:solidFill>
                <a:schemeClr val="accent1"/>
              </a:solidFill>
            </a:endParaRPr>
          </a:p>
        </p:txBody>
      </p:sp>
    </p:spTree>
    <p:extLst>
      <p:ext uri="{BB962C8B-B14F-4D97-AF65-F5344CB8AC3E}">
        <p14:creationId xmlns:p14="http://schemas.microsoft.com/office/powerpoint/2010/main" val="843771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solidFill>
            <a:schemeClr val="accent1">
              <a:lumMod val="60000"/>
              <a:lumOff val="40000"/>
            </a:schemeClr>
          </a:solidFill>
        </p:spPr>
        <p:txBody>
          <a:bodyPr>
            <a:normAutofit/>
          </a:bodyPr>
          <a:lstStyle/>
          <a:p>
            <a:pPr eaLnBrk="1" hangingPunct="1"/>
            <a:r>
              <a:rPr lang="en-GB" b="1" dirty="0"/>
              <a:t>Practice and Preparation</a:t>
            </a:r>
          </a:p>
        </p:txBody>
      </p:sp>
      <p:sp>
        <p:nvSpPr>
          <p:cNvPr id="7" name="Inhaltsplatzhalter 6"/>
          <p:cNvSpPr>
            <a:spLocks noGrp="1"/>
          </p:cNvSpPr>
          <p:nvPr>
            <p:ph idx="4294967295"/>
          </p:nvPr>
        </p:nvSpPr>
        <p:spPr>
          <a:xfrm>
            <a:off x="838200" y="1825625"/>
            <a:ext cx="10515600" cy="4575175"/>
          </a:xfrm>
          <a:solidFill>
            <a:schemeClr val="lt1"/>
          </a:solidFill>
          <a:ln w="12700" cap="flat" algn="ctr">
            <a:solidFill>
              <a:schemeClr val="accent1"/>
            </a:solidFill>
          </a:ln>
        </p:spPr>
        <p:txBody>
          <a:bodyPr>
            <a:normAutofit/>
          </a:bodyPr>
          <a:lstStyle/>
          <a:p>
            <a:r>
              <a:rPr lang="en-GB" dirty="0"/>
              <a:t>This course is worth 3 ECTS = approx. 10 hrs. of self-study between sessions. This </a:t>
            </a:r>
            <a:r>
              <a:rPr lang="en-GB" u="sng" dirty="0"/>
              <a:t>excludes</a:t>
            </a:r>
            <a:r>
              <a:rPr lang="en-GB" dirty="0"/>
              <a:t> exam preparation!</a:t>
            </a:r>
          </a:p>
          <a:p>
            <a:r>
              <a:rPr lang="en-GB" dirty="0"/>
              <a:t>Written homework will be corrected but NOT graded. It should provide the students with valuable </a:t>
            </a:r>
            <a:r>
              <a:rPr lang="en-GB" b="1" dirty="0"/>
              <a:t>feedback</a:t>
            </a:r>
            <a:r>
              <a:rPr lang="en-GB" dirty="0"/>
              <a:t> as well as for their own </a:t>
            </a:r>
            <a:r>
              <a:rPr lang="en-GB" b="1" dirty="0"/>
              <a:t>personal language development</a:t>
            </a:r>
            <a:r>
              <a:rPr lang="en-GB" dirty="0"/>
              <a:t>. For this reason, please always do your </a:t>
            </a:r>
            <a:r>
              <a:rPr lang="en-GB" b="1" dirty="0"/>
              <a:t>OWN work</a:t>
            </a:r>
            <a:r>
              <a:rPr lang="en-GB" dirty="0"/>
              <a:t>. Please do not get help from other sources (friends, translation programs, etc.) but write your OWN texts and discussion forum contributions. </a:t>
            </a:r>
            <a:endParaRPr lang="en-US" dirty="0"/>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solidFill>
            <a:schemeClr val="accent1">
              <a:lumMod val="60000"/>
              <a:lumOff val="40000"/>
            </a:schemeClr>
          </a:solidFill>
        </p:spPr>
        <p:txBody>
          <a:bodyPr>
            <a:normAutofit/>
          </a:bodyPr>
          <a:lstStyle/>
          <a:p>
            <a:pPr eaLnBrk="1" hangingPunct="1"/>
            <a:r>
              <a:rPr lang="de-AT" b="1" dirty="0"/>
              <a:t>Course </a:t>
            </a:r>
            <a:r>
              <a:rPr lang="en-GB" b="1" dirty="0"/>
              <a:t>rules</a:t>
            </a:r>
          </a:p>
        </p:txBody>
      </p:sp>
      <p:sp>
        <p:nvSpPr>
          <p:cNvPr id="7" name="Inhaltsplatzhalter 6"/>
          <p:cNvSpPr>
            <a:spLocks noGrp="1"/>
          </p:cNvSpPr>
          <p:nvPr>
            <p:ph idx="4294967295"/>
          </p:nvPr>
        </p:nvSpPr>
        <p:spPr>
          <a:xfrm>
            <a:off x="838200" y="1825625"/>
            <a:ext cx="10515600" cy="4575175"/>
          </a:xfrm>
          <a:solidFill>
            <a:schemeClr val="lt1"/>
          </a:solidFill>
          <a:ln w="12700" cap="flat" algn="ctr">
            <a:solidFill>
              <a:schemeClr val="accent1"/>
            </a:solidFill>
          </a:ln>
        </p:spPr>
        <p:txBody>
          <a:bodyPr>
            <a:normAutofit/>
          </a:bodyPr>
          <a:lstStyle/>
          <a:p>
            <a:pPr>
              <a:buFont typeface="Courier New" pitchFamily="49" charset="0"/>
              <a:buChar char="o"/>
            </a:pPr>
            <a:r>
              <a:rPr lang="en-GB" dirty="0"/>
              <a:t>If </a:t>
            </a:r>
            <a:r>
              <a:rPr lang="en-GB" altLang="de-DE" dirty="0"/>
              <a:t>you miss a class, it is your responsibility to find out from the other group members what was covered in the class which you missed. In addition to looking at the details of preparation for next session and course files on Moodle, you should ask the other group members for solutions to the exercises which were covered in the class which you missed. If you still have difficulties or questions afterwards, please see me.</a:t>
            </a:r>
          </a:p>
          <a:p>
            <a:pPr>
              <a:buFont typeface="Courier New" pitchFamily="49" charset="0"/>
              <a:buNone/>
            </a:pPr>
            <a:endParaRPr lang="en-GB" dirty="0"/>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Plan for today</a:t>
            </a:r>
          </a:p>
        </p:txBody>
      </p:sp>
      <p:sp>
        <p:nvSpPr>
          <p:cNvPr id="7" name="Inhaltsplatzhalter 6"/>
          <p:cNvSpPr>
            <a:spLocks noGrp="1"/>
          </p:cNvSpPr>
          <p:nvPr>
            <p:ph idx="1"/>
          </p:nvPr>
        </p:nvSpPr>
        <p:spPr>
          <a:xfrm>
            <a:off x="838200" y="1825625"/>
            <a:ext cx="10515600" cy="4575175"/>
          </a:xfrm>
        </p:spPr>
        <p:txBody>
          <a:bodyPr>
            <a:normAutofit lnSpcReduction="10000"/>
          </a:bodyPr>
          <a:lstStyle/>
          <a:p>
            <a:pPr eaLnBrk="1" hangingPunct="1">
              <a:lnSpc>
                <a:spcPct val="80000"/>
              </a:lnSpc>
            </a:pPr>
            <a:r>
              <a:rPr lang="en-US" sz="3200" dirty="0"/>
              <a:t>Personal introductions</a:t>
            </a:r>
          </a:p>
          <a:p>
            <a:pPr eaLnBrk="1" hangingPunct="1">
              <a:lnSpc>
                <a:spcPct val="80000"/>
              </a:lnSpc>
            </a:pPr>
            <a:r>
              <a:rPr lang="en-US" sz="3200" dirty="0"/>
              <a:t>Overview of the English program and introduction to the course</a:t>
            </a:r>
          </a:p>
          <a:p>
            <a:pPr eaLnBrk="1" hangingPunct="1">
              <a:lnSpc>
                <a:spcPct val="80000"/>
              </a:lnSpc>
            </a:pPr>
            <a:r>
              <a:rPr lang="en-US" sz="3200" dirty="0"/>
              <a:t>The job of a police officer</a:t>
            </a:r>
          </a:p>
          <a:p>
            <a:pPr eaLnBrk="1" hangingPunct="1">
              <a:lnSpc>
                <a:spcPct val="80000"/>
              </a:lnSpc>
            </a:pPr>
            <a:r>
              <a:rPr lang="en-US" sz="3200" dirty="0"/>
              <a:t>Police station vocabulary</a:t>
            </a:r>
          </a:p>
          <a:p>
            <a:pPr eaLnBrk="1" hangingPunct="1">
              <a:lnSpc>
                <a:spcPct val="80000"/>
              </a:lnSpc>
            </a:pPr>
            <a:r>
              <a:rPr lang="en-US" sz="3200" dirty="0"/>
              <a:t>Present simple &amp; present continuous</a:t>
            </a:r>
          </a:p>
          <a:p>
            <a:pPr eaLnBrk="1" hangingPunct="1">
              <a:lnSpc>
                <a:spcPct val="80000"/>
              </a:lnSpc>
            </a:pPr>
            <a:r>
              <a:rPr lang="en-US" sz="3200" dirty="0"/>
              <a:t>Introduction to paragraph structure</a:t>
            </a:r>
          </a:p>
          <a:p>
            <a:pPr eaLnBrk="1" hangingPunct="1">
              <a:lnSpc>
                <a:spcPct val="80000"/>
              </a:lnSpc>
            </a:pPr>
            <a:endParaRPr lang="en-US" sz="3200" dirty="0"/>
          </a:p>
          <a:p>
            <a:pPr eaLnBrk="1" hangingPunct="1">
              <a:lnSpc>
                <a:spcPct val="80000"/>
              </a:lnSpc>
            </a:pPr>
            <a:r>
              <a:rPr lang="en-US" sz="3200" dirty="0"/>
              <a:t>There will be two fifteen-minute breaks during the session (approximately 13.30-13.45 and 14.45-15.00)</a:t>
            </a:r>
          </a:p>
          <a:p>
            <a:pPr marL="0" indent="0" eaLnBrk="1" hangingPunct="1">
              <a:lnSpc>
                <a:spcPct val="80000"/>
              </a:lnSpc>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7" end="7"/>
                                            </p:txEl>
                                          </p:spTgt>
                                        </p:tgtEl>
                                        <p:attrNameLst>
                                          <p:attrName>style.visibility</p:attrName>
                                        </p:attrNameLst>
                                      </p:cBhvr>
                                      <p:to>
                                        <p:strVal val="visible"/>
                                      </p:to>
                                    </p:set>
                                    <p:anim calcmode="lin" valueType="num">
                                      <p:cBhvr additive="base">
                                        <p:cTn id="43"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838200" y="391502"/>
            <a:ext cx="10515600" cy="1325563"/>
          </a:xfrm>
        </p:spPr>
        <p:txBody>
          <a:bodyPr>
            <a:normAutofit/>
          </a:bodyPr>
          <a:lstStyle/>
          <a:p>
            <a:pPr eaLnBrk="1" hangingPunct="1"/>
            <a:r>
              <a:rPr lang="en-GB" dirty="0"/>
              <a:t>Introductions activity</a:t>
            </a:r>
          </a:p>
        </p:txBody>
      </p:sp>
      <p:sp>
        <p:nvSpPr>
          <p:cNvPr id="7" name="Inhaltsplatzhalter 6"/>
          <p:cNvSpPr>
            <a:spLocks noGrp="1"/>
          </p:cNvSpPr>
          <p:nvPr>
            <p:ph idx="1"/>
          </p:nvPr>
        </p:nvSpPr>
        <p:spPr>
          <a:xfrm>
            <a:off x="838200" y="1825625"/>
            <a:ext cx="10515600" cy="4575175"/>
          </a:xfrm>
        </p:spPr>
        <p:txBody>
          <a:bodyPr>
            <a:normAutofit/>
          </a:bodyPr>
          <a:lstStyle/>
          <a:p>
            <a:pPr marL="0" indent="0" eaLnBrk="1" hangingPunct="1">
              <a:lnSpc>
                <a:spcPct val="80000"/>
              </a:lnSpc>
              <a:buNone/>
            </a:pPr>
            <a:r>
              <a:rPr lang="en-US" b="1" dirty="0"/>
              <a:t>Work in pairs with a partner who is not from the same province as you are and ask them some questions about the following:</a:t>
            </a:r>
          </a:p>
          <a:p>
            <a:pPr marL="971550" lvl="1" indent="-514350" eaLnBrk="1" hangingPunct="1">
              <a:lnSpc>
                <a:spcPct val="80000"/>
              </a:lnSpc>
              <a:buFont typeface="+mj-lt"/>
              <a:buAutoNum type="arabicPeriod"/>
            </a:pPr>
            <a:r>
              <a:rPr lang="en-US" sz="2800" dirty="0"/>
              <a:t>Their job (</a:t>
            </a:r>
            <a:r>
              <a:rPr lang="en-US" sz="2800" i="1" dirty="0"/>
              <a:t>you can use the reference list of police units/departments and ranks on pages 6-7 in the handout</a:t>
            </a:r>
            <a:r>
              <a:rPr lang="en-US" sz="2800" dirty="0"/>
              <a:t>)</a:t>
            </a:r>
          </a:p>
          <a:p>
            <a:pPr marL="971550" lvl="1" indent="-514350" eaLnBrk="1" hangingPunct="1">
              <a:lnSpc>
                <a:spcPct val="80000"/>
              </a:lnSpc>
              <a:buFont typeface="+mj-lt"/>
              <a:buAutoNum type="arabicPeriod"/>
            </a:pPr>
            <a:r>
              <a:rPr lang="en-US" sz="2800" dirty="0"/>
              <a:t>Their experience of learning English so far</a:t>
            </a:r>
          </a:p>
          <a:p>
            <a:pPr marL="971550" lvl="1" indent="-514350" eaLnBrk="1" hangingPunct="1">
              <a:lnSpc>
                <a:spcPct val="80000"/>
              </a:lnSpc>
              <a:buFont typeface="+mj-lt"/>
              <a:buAutoNum type="arabicPeriod"/>
            </a:pPr>
            <a:r>
              <a:rPr lang="en-US" sz="2800" dirty="0"/>
              <a:t>Their expectations of their studies in general and this particular course</a:t>
            </a:r>
          </a:p>
          <a:p>
            <a:pPr marL="971550" lvl="1" indent="-514350" eaLnBrk="1" hangingPunct="1">
              <a:lnSpc>
                <a:spcPct val="80000"/>
              </a:lnSpc>
              <a:buFont typeface="+mj-lt"/>
              <a:buAutoNum type="arabicPeriod"/>
            </a:pPr>
            <a:r>
              <a:rPr lang="en-US" sz="2800" dirty="0"/>
              <a:t>One additional interesting piece of information about them.</a:t>
            </a:r>
          </a:p>
          <a:p>
            <a:pPr marL="457200" lvl="1" indent="0" eaLnBrk="1" hangingPunct="1">
              <a:lnSpc>
                <a:spcPct val="80000"/>
              </a:lnSpc>
              <a:buNone/>
            </a:pPr>
            <a:endParaRPr lang="en-US" sz="2800" dirty="0"/>
          </a:p>
          <a:p>
            <a:pPr marL="0" indent="0" eaLnBrk="1" hangingPunct="1">
              <a:lnSpc>
                <a:spcPct val="80000"/>
              </a:lnSpc>
              <a:buNone/>
            </a:pPr>
            <a:r>
              <a:rPr lang="en-US" b="1" dirty="0"/>
              <a:t>Be prepared to report back what you have found out.</a:t>
            </a:r>
          </a:p>
        </p:txBody>
      </p:sp>
    </p:spTree>
    <p:extLst>
      <p:ext uri="{BB962C8B-B14F-4D97-AF65-F5344CB8AC3E}">
        <p14:creationId xmlns:p14="http://schemas.microsoft.com/office/powerpoint/2010/main" val="392066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 calcmode="lin" valueType="num">
                                      <p:cBhvr additive="base">
                                        <p:cTn id="37"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Professional goals</a:t>
            </a:r>
          </a:p>
        </p:txBody>
      </p:sp>
      <p:sp>
        <p:nvSpPr>
          <p:cNvPr id="15362" name="Inhaltsplatzhalter 6"/>
          <p:cNvSpPr>
            <a:spLocks noGrp="1"/>
          </p:cNvSpPr>
          <p:nvPr>
            <p:ph idx="1"/>
          </p:nvPr>
        </p:nvSpPr>
        <p:spPr>
          <a:xfrm>
            <a:off x="838200" y="1825625"/>
            <a:ext cx="10515600" cy="4575175"/>
          </a:xfrm>
          <a:solidFill>
            <a:schemeClr val="bg1"/>
          </a:solidFill>
        </p:spPr>
        <p:txBody>
          <a:bodyPr/>
          <a:lstStyle/>
          <a:p>
            <a:pPr lvl="0"/>
            <a:r>
              <a:rPr lang="en-US" dirty="0"/>
              <a:t>To </a:t>
            </a:r>
            <a:r>
              <a:rPr lang="en-GB" dirty="0"/>
              <a:t>expand vocabulary in the areas relevant for the police profession</a:t>
            </a:r>
          </a:p>
          <a:p>
            <a:pPr lvl="0"/>
            <a:r>
              <a:rPr lang="en-US" dirty="0"/>
              <a:t>To improve oral and written skills for communication purposes in the police profession</a:t>
            </a:r>
            <a:endParaRPr lang="en-GB" dirty="0"/>
          </a:p>
          <a:p>
            <a:r>
              <a:rPr lang="en-US" dirty="0"/>
              <a:t>To increase comprehension of written and audio materials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 calcmode="lin" valueType="num">
                                      <p:cBhvr additive="base">
                                        <p:cTn id="19"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de-AT"/>
              <a:t>English I – Course contents</a:t>
            </a:r>
          </a:p>
        </p:txBody>
      </p:sp>
      <p:sp>
        <p:nvSpPr>
          <p:cNvPr id="7" name="Inhaltsplatzhalter 6"/>
          <p:cNvSpPr>
            <a:spLocks noGrp="1"/>
          </p:cNvSpPr>
          <p:nvPr>
            <p:ph idx="1"/>
          </p:nvPr>
        </p:nvSpPr>
        <p:spPr>
          <a:xfrm>
            <a:off x="838200" y="1825625"/>
            <a:ext cx="5181600" cy="4351338"/>
          </a:xfrm>
        </p:spPr>
        <p:txBody>
          <a:bodyPr>
            <a:normAutofit/>
          </a:bodyPr>
          <a:lstStyle/>
          <a:p>
            <a:pPr marL="0" lvl="0" indent="0">
              <a:buNone/>
            </a:pPr>
            <a:r>
              <a:rPr lang="en-US" b="1" dirty="0"/>
              <a:t>Vocabulary</a:t>
            </a:r>
          </a:p>
          <a:p>
            <a:pPr lvl="0"/>
            <a:r>
              <a:rPr lang="en-US" dirty="0"/>
              <a:t>police work</a:t>
            </a:r>
          </a:p>
          <a:p>
            <a:pPr lvl="0"/>
            <a:r>
              <a:rPr lang="en-US" dirty="0"/>
              <a:t>career development</a:t>
            </a:r>
          </a:p>
          <a:p>
            <a:pPr lvl="0"/>
            <a:r>
              <a:rPr lang="en-US" dirty="0"/>
              <a:t>crimes / criminals</a:t>
            </a:r>
          </a:p>
          <a:p>
            <a:pPr lvl="0"/>
            <a:r>
              <a:rPr lang="en-US" dirty="0"/>
              <a:t>crime prevention</a:t>
            </a:r>
          </a:p>
          <a:p>
            <a:pPr lvl="0"/>
            <a:r>
              <a:rPr lang="en-US" dirty="0"/>
              <a:t>the criminal justice system</a:t>
            </a:r>
          </a:p>
          <a:p>
            <a:pPr lvl="0"/>
            <a:r>
              <a:rPr lang="en-US" dirty="0"/>
              <a:t>punishment</a:t>
            </a:r>
          </a:p>
        </p:txBody>
      </p:sp>
      <p:sp>
        <p:nvSpPr>
          <p:cNvPr id="16388" name="Rectangle 4"/>
          <p:cNvSpPr>
            <a:spLocks noGrp="1"/>
          </p:cNvSpPr>
          <p:nvPr>
            <p:ph type="body" sz="half" idx="4294967295"/>
          </p:nvPr>
        </p:nvSpPr>
        <p:spPr>
          <a:xfrm>
            <a:off x="6172200" y="1825625"/>
            <a:ext cx="5181600" cy="4351338"/>
          </a:xfrm>
        </p:spPr>
        <p:txBody>
          <a:bodyPr/>
          <a:lstStyle/>
          <a:p>
            <a:pPr marL="0" lvl="0" indent="0">
              <a:buNone/>
            </a:pPr>
            <a:r>
              <a:rPr lang="en-US" b="1" dirty="0"/>
              <a:t>Grammar </a:t>
            </a:r>
          </a:p>
          <a:p>
            <a:pPr lvl="0"/>
            <a:r>
              <a:rPr lang="en-US" dirty="0"/>
              <a:t>revision of tenses</a:t>
            </a:r>
          </a:p>
          <a:p>
            <a:pPr lvl="0"/>
            <a:r>
              <a:rPr lang="en-US" dirty="0"/>
              <a:t>passive structures</a:t>
            </a:r>
          </a:p>
          <a:p>
            <a:pPr lvl="0"/>
            <a:r>
              <a:rPr lang="en-US" dirty="0"/>
              <a:t>modal verbs </a:t>
            </a:r>
            <a:endParaRPr lang="en-GB" dirty="0"/>
          </a:p>
          <a:p>
            <a:pPr>
              <a:lnSpc>
                <a:spcPct val="80000"/>
              </a:lnSpc>
            </a:pPr>
            <a:endParaRPr lang="en-GB" sz="2400" dirty="0"/>
          </a:p>
          <a:p>
            <a:pPr>
              <a:lnSpc>
                <a:spcPct val="80000"/>
              </a:lnSpc>
              <a:buNone/>
            </a:pPr>
            <a:r>
              <a:rPr lang="en-GB" b="1" dirty="0"/>
              <a:t>Communication skills</a:t>
            </a:r>
          </a:p>
          <a:p>
            <a:pPr>
              <a:lnSpc>
                <a:spcPct val="80000"/>
              </a:lnSpc>
            </a:pPr>
            <a:r>
              <a:rPr lang="en-GB" dirty="0"/>
              <a:t>discussions</a:t>
            </a:r>
          </a:p>
          <a:p>
            <a:pPr>
              <a:lnSpc>
                <a:spcPct val="80000"/>
              </a:lnSpc>
            </a:pPr>
            <a:r>
              <a:rPr lang="en-GB" dirty="0"/>
              <a:t>paragraph-writing</a:t>
            </a:r>
          </a:p>
          <a:p>
            <a:pPr>
              <a:lnSpc>
                <a:spcPct val="80000"/>
              </a:lnSpc>
            </a:pPr>
            <a:r>
              <a:rPr lang="en-GB" dirty="0"/>
              <a:t>formal register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388">
                                            <p:txEl>
                                              <p:pRg st="0" end="0"/>
                                            </p:txEl>
                                          </p:spTgt>
                                        </p:tgtEl>
                                        <p:attrNameLst>
                                          <p:attrName>style.visibility</p:attrName>
                                        </p:attrNameLst>
                                      </p:cBhvr>
                                      <p:to>
                                        <p:strVal val="visible"/>
                                      </p:to>
                                    </p:set>
                                    <p:anim calcmode="lin" valueType="num">
                                      <p:cBhvr additive="base">
                                        <p:cTn id="37" dur="500" fill="hold"/>
                                        <p:tgtEl>
                                          <p:spTgt spid="1638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8">
                                            <p:txEl>
                                              <p:pRg st="0" end="0"/>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6388">
                                            <p:txEl>
                                              <p:pRg st="1" end="1"/>
                                            </p:txEl>
                                          </p:spTgt>
                                        </p:tgtEl>
                                        <p:attrNameLst>
                                          <p:attrName>style.visibility</p:attrName>
                                        </p:attrNameLst>
                                      </p:cBhvr>
                                      <p:to>
                                        <p:strVal val="visible"/>
                                      </p:to>
                                    </p:set>
                                    <p:anim calcmode="lin" valueType="num">
                                      <p:cBhvr additive="base">
                                        <p:cTn id="41" dur="5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6388">
                                            <p:txEl>
                                              <p:pRg st="1" end="1"/>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6388">
                                            <p:txEl>
                                              <p:pRg st="2" end="2"/>
                                            </p:txEl>
                                          </p:spTgt>
                                        </p:tgtEl>
                                        <p:attrNameLst>
                                          <p:attrName>style.visibility</p:attrName>
                                        </p:attrNameLst>
                                      </p:cBhvr>
                                      <p:to>
                                        <p:strVal val="visible"/>
                                      </p:to>
                                    </p:set>
                                    <p:anim calcmode="lin" valueType="num">
                                      <p:cBhvr additive="base">
                                        <p:cTn id="45" dur="5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6388">
                                            <p:txEl>
                                              <p:pRg st="2" end="2"/>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6388">
                                            <p:txEl>
                                              <p:pRg st="3" end="3"/>
                                            </p:txEl>
                                          </p:spTgt>
                                        </p:tgtEl>
                                        <p:attrNameLst>
                                          <p:attrName>style.visibility</p:attrName>
                                        </p:attrNameLst>
                                      </p:cBhvr>
                                      <p:to>
                                        <p:strVal val="visible"/>
                                      </p:to>
                                    </p:set>
                                    <p:anim calcmode="lin" valueType="num">
                                      <p:cBhvr additive="base">
                                        <p:cTn id="49" dur="5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6388">
                                            <p:txEl>
                                              <p:pRg st="5" end="5"/>
                                            </p:txEl>
                                          </p:spTgt>
                                        </p:tgtEl>
                                        <p:attrNameLst>
                                          <p:attrName>style.visibility</p:attrName>
                                        </p:attrNameLst>
                                      </p:cBhvr>
                                      <p:to>
                                        <p:strVal val="visible"/>
                                      </p:to>
                                    </p:set>
                                    <p:anim calcmode="lin" valueType="num">
                                      <p:cBhvr additive="base">
                                        <p:cTn id="55" dur="500" fill="hold"/>
                                        <p:tgtEl>
                                          <p:spTgt spid="16388">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388">
                                            <p:txEl>
                                              <p:pRg st="5" end="5"/>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6388">
                                            <p:txEl>
                                              <p:pRg st="6" end="6"/>
                                            </p:txEl>
                                          </p:spTgt>
                                        </p:tgtEl>
                                        <p:attrNameLst>
                                          <p:attrName>style.visibility</p:attrName>
                                        </p:attrNameLst>
                                      </p:cBhvr>
                                      <p:to>
                                        <p:strVal val="visible"/>
                                      </p:to>
                                    </p:set>
                                    <p:anim calcmode="lin" valueType="num">
                                      <p:cBhvr additive="base">
                                        <p:cTn id="59" dur="500" fill="hold"/>
                                        <p:tgtEl>
                                          <p:spTgt spid="16388">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6388">
                                            <p:txEl>
                                              <p:pRg st="6" end="6"/>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6388">
                                            <p:txEl>
                                              <p:pRg st="7" end="7"/>
                                            </p:txEl>
                                          </p:spTgt>
                                        </p:tgtEl>
                                        <p:attrNameLst>
                                          <p:attrName>style.visibility</p:attrName>
                                        </p:attrNameLst>
                                      </p:cBhvr>
                                      <p:to>
                                        <p:strVal val="visible"/>
                                      </p:to>
                                    </p:set>
                                    <p:anim calcmode="lin" valueType="num">
                                      <p:cBhvr additive="base">
                                        <p:cTn id="63" dur="500" fill="hold"/>
                                        <p:tgtEl>
                                          <p:spTgt spid="16388">
                                            <p:txEl>
                                              <p:pRg st="7" end="7"/>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6388">
                                            <p:txEl>
                                              <p:pRg st="7" end="7"/>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16388">
                                            <p:txEl>
                                              <p:pRg st="8" end="8"/>
                                            </p:txEl>
                                          </p:spTgt>
                                        </p:tgtEl>
                                        <p:attrNameLst>
                                          <p:attrName>style.visibility</p:attrName>
                                        </p:attrNameLst>
                                      </p:cBhvr>
                                      <p:to>
                                        <p:strVal val="visible"/>
                                      </p:to>
                                    </p:set>
                                    <p:anim calcmode="lin" valueType="num">
                                      <p:cBhvr additive="base">
                                        <p:cTn id="67" dur="500" fill="hold"/>
                                        <p:tgtEl>
                                          <p:spTgt spid="16388">
                                            <p:txEl>
                                              <p:pRg st="8" end="8"/>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638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de-AT" dirty="0"/>
              <a:t>Materials</a:t>
            </a:r>
          </a:p>
        </p:txBody>
      </p:sp>
      <p:sp>
        <p:nvSpPr>
          <p:cNvPr id="7" name="Inhaltsplatzhalter 6"/>
          <p:cNvSpPr>
            <a:spLocks noGrp="1"/>
          </p:cNvSpPr>
          <p:nvPr>
            <p:ph idx="1"/>
          </p:nvPr>
        </p:nvSpPr>
        <p:spPr>
          <a:xfrm>
            <a:off x="838200" y="1825625"/>
            <a:ext cx="10515600" cy="4575175"/>
          </a:xfrm>
        </p:spPr>
        <p:txBody>
          <a:bodyPr>
            <a:normAutofit/>
          </a:bodyPr>
          <a:lstStyle/>
          <a:p>
            <a:pPr marL="0" indent="0">
              <a:buNone/>
            </a:pPr>
            <a:r>
              <a:rPr lang="en-GB" b="1" i="1" dirty="0"/>
              <a:t>Required</a:t>
            </a:r>
            <a:endParaRPr lang="en-GB" b="1" dirty="0"/>
          </a:p>
          <a:p>
            <a:pPr lvl="0"/>
            <a:r>
              <a:rPr lang="en-US" dirty="0"/>
              <a:t>Handout “</a:t>
            </a:r>
            <a:r>
              <a:rPr lang="en-US" dirty="0" err="1"/>
              <a:t>Englisch</a:t>
            </a:r>
            <a:r>
              <a:rPr lang="en-US" dirty="0"/>
              <a:t>: </a:t>
            </a:r>
            <a:r>
              <a:rPr lang="en-US" dirty="0" err="1"/>
              <a:t>Rechtsangelegenheiten</a:t>
            </a:r>
            <a:r>
              <a:rPr lang="en-US" dirty="0"/>
              <a:t>”</a:t>
            </a:r>
            <a:endParaRPr lang="en-GB" dirty="0"/>
          </a:p>
          <a:p>
            <a:pPr lvl="0"/>
            <a:r>
              <a:rPr lang="en-US" dirty="0"/>
              <a:t>Moodle course</a:t>
            </a:r>
          </a:p>
          <a:p>
            <a:pPr marL="0" lvl="0" indent="0">
              <a:buNone/>
            </a:pPr>
            <a:endParaRPr lang="en-US" dirty="0"/>
          </a:p>
          <a:p>
            <a:pPr marL="0" indent="0">
              <a:buNone/>
            </a:pPr>
            <a:r>
              <a:rPr lang="en-GB" b="1" i="1" dirty="0"/>
              <a:t>Recommended</a:t>
            </a:r>
            <a:endParaRPr lang="en-GB" b="1" dirty="0"/>
          </a:p>
          <a:p>
            <a:pPr lvl="0"/>
            <a:r>
              <a:rPr lang="en-US" dirty="0"/>
              <a:t>Quizlet (link </a:t>
            </a:r>
            <a:r>
              <a:rPr lang="en-US"/>
              <a:t>on Moodle)</a:t>
            </a:r>
            <a:endParaRPr lang="en-GB" dirty="0"/>
          </a:p>
          <a:p>
            <a:r>
              <a:rPr lang="en-US" dirty="0"/>
              <a:t>Murphy, Raymond. English Grammar in Use: A self-study reference and practice book for intermediate students.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 calcmode="lin" valueType="num">
                                      <p:cBhvr additive="base">
                                        <p:cTn id="2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anim calcmode="lin" valueType="num">
                                      <p:cBhvr additive="base">
                                        <p:cTn id="2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 calcmode="lin" valueType="num">
                                      <p:cBhvr additive="base">
                                        <p:cTn id="29"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de-AT" dirty="0"/>
              <a:t>Assessment</a:t>
            </a:r>
          </a:p>
        </p:txBody>
      </p:sp>
      <p:sp>
        <p:nvSpPr>
          <p:cNvPr id="7" name="Inhaltsplatzhalter 6"/>
          <p:cNvSpPr>
            <a:spLocks noGrp="1"/>
          </p:cNvSpPr>
          <p:nvPr>
            <p:ph idx="1"/>
          </p:nvPr>
        </p:nvSpPr>
        <p:spPr>
          <a:xfrm>
            <a:off x="838200" y="1825625"/>
            <a:ext cx="10515600" cy="4575175"/>
          </a:xfrm>
        </p:spPr>
        <p:txBody>
          <a:bodyPr>
            <a:normAutofit fontScale="92500" lnSpcReduction="10000"/>
          </a:bodyPr>
          <a:lstStyle/>
          <a:p>
            <a:pPr>
              <a:buFont typeface="Arial" charset="0"/>
              <a:buNone/>
            </a:pPr>
            <a:r>
              <a:rPr lang="en-US" sz="2400" b="1" dirty="0"/>
              <a:t>The final mark consists of: </a:t>
            </a:r>
          </a:p>
          <a:p>
            <a:pPr marL="0" indent="0">
              <a:buNone/>
            </a:pPr>
            <a:r>
              <a:rPr lang="en-US" sz="2400" b="1" dirty="0"/>
              <a:t>1. 50% for continuous performance broken down into the following:</a:t>
            </a:r>
            <a:r>
              <a:rPr lang="en-US" sz="2400" dirty="0"/>
              <a:t> </a:t>
            </a:r>
          </a:p>
          <a:p>
            <a:pPr marL="0" indent="0">
              <a:buNone/>
            </a:pPr>
            <a:r>
              <a:rPr lang="en-US" sz="2400" dirty="0"/>
              <a:t>a. 30% for participation</a:t>
            </a:r>
            <a:endParaRPr lang="en-GB" sz="2400" dirty="0"/>
          </a:p>
          <a:p>
            <a:pPr lvl="0">
              <a:buFont typeface="Arial" panose="020B0604020202020204" pitchFamily="34" charset="0"/>
              <a:buChar char="•"/>
            </a:pPr>
            <a:r>
              <a:rPr lang="en-US" sz="2400" dirty="0"/>
              <a:t>active &amp; voluntary participation in class</a:t>
            </a:r>
            <a:endParaRPr lang="en-GB" sz="2400" dirty="0"/>
          </a:p>
          <a:p>
            <a:pPr lvl="0">
              <a:buFont typeface="Arial" panose="020B0604020202020204" pitchFamily="34" charset="0"/>
              <a:buChar char="•"/>
            </a:pPr>
            <a:r>
              <a:rPr lang="en-US" sz="2400" dirty="0"/>
              <a:t>adequate preparation and completion of tasks</a:t>
            </a:r>
            <a:endParaRPr lang="en-GB" sz="2400" dirty="0"/>
          </a:p>
          <a:p>
            <a:pPr>
              <a:buFont typeface="Arial" panose="020B0604020202020204" pitchFamily="34" charset="0"/>
              <a:buChar char="•"/>
            </a:pPr>
            <a:r>
              <a:rPr lang="en-US" sz="2400" dirty="0"/>
              <a:t>Quality of </a:t>
            </a:r>
            <a:r>
              <a:rPr lang="en-US" sz="2400" u="sng" dirty="0"/>
              <a:t>all</a:t>
            </a:r>
            <a:r>
              <a:rPr lang="en-US" sz="2400" dirty="0"/>
              <a:t> contributions (fluency/accuracy)</a:t>
            </a:r>
          </a:p>
          <a:p>
            <a:pPr marL="0" indent="0">
              <a:buNone/>
            </a:pPr>
            <a:r>
              <a:rPr lang="en-US" sz="2400" dirty="0"/>
              <a:t>b. 20% for contributions to an online discussion forums</a:t>
            </a:r>
          </a:p>
          <a:p>
            <a:pPr marL="0" indent="0">
              <a:buNone/>
            </a:pPr>
            <a:r>
              <a:rPr lang="en-US" sz="2400" b="1" dirty="0"/>
              <a:t>2. 50% for exams at the end of the course:</a:t>
            </a:r>
          </a:p>
          <a:p>
            <a:pPr marL="0" indent="0">
              <a:buNone/>
            </a:pPr>
            <a:r>
              <a:rPr lang="en-GB" sz="2400" dirty="0"/>
              <a:t>a. 60-minute written exam</a:t>
            </a:r>
          </a:p>
          <a:p>
            <a:pPr marL="0" indent="0">
              <a:buNone/>
            </a:pPr>
            <a:r>
              <a:rPr lang="en-GB" sz="2400" dirty="0"/>
              <a:t>b. 10-minute oral exam</a:t>
            </a:r>
          </a:p>
          <a:p>
            <a:pPr marL="0" indent="0">
              <a:buNone/>
            </a:pPr>
            <a:r>
              <a:rPr lang="en-GB" sz="2400" dirty="0"/>
              <a:t>Both exams cover all the course content</a:t>
            </a:r>
          </a:p>
          <a:p>
            <a:pPr marL="0" indent="0">
              <a:buNone/>
            </a:pPr>
            <a:endParaRPr lang="en-US" sz="2400" dirty="0"/>
          </a:p>
        </p:txBody>
      </p:sp>
    </p:spTree>
    <p:extLst>
      <p:ext uri="{BB962C8B-B14F-4D97-AF65-F5344CB8AC3E}">
        <p14:creationId xmlns:p14="http://schemas.microsoft.com/office/powerpoint/2010/main" val="250571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7" end="7"/>
                                            </p:txEl>
                                          </p:spTgt>
                                        </p:tgtEl>
                                        <p:attrNameLst>
                                          <p:attrName>style.visibility</p:attrName>
                                        </p:attrNameLst>
                                      </p:cBhvr>
                                      <p:to>
                                        <p:strVal val="visible"/>
                                      </p:to>
                                    </p:set>
                                    <p:anim calcmode="lin" valueType="num">
                                      <p:cBhvr additive="base">
                                        <p:cTn id="17"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 calcmode="lin" valueType="num">
                                      <p:cBhvr additive="base">
                                        <p:cTn id="2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 calcmode="lin" valueType="num">
                                      <p:cBhvr additive="base">
                                        <p:cTn id="2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anim calcmode="lin" valueType="num">
                                      <p:cBhvr additive="base">
                                        <p:cTn id="3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7">
                                            <p:txEl>
                                              <p:pRg st="6" end="6"/>
                                            </p:txEl>
                                          </p:spTgt>
                                        </p:tgtEl>
                                        <p:attrNameLst>
                                          <p:attrName>style.visibility</p:attrName>
                                        </p:attrNameLst>
                                      </p:cBhvr>
                                      <p:to>
                                        <p:strVal val="visible"/>
                                      </p:to>
                                    </p:set>
                                    <p:anim calcmode="lin" valueType="num">
                                      <p:cBhvr additive="base">
                                        <p:cTn id="4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 calcmode="lin" valueType="num">
                                      <p:cBhvr additive="base">
                                        <p:cTn id="47"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7">
                                            <p:txEl>
                                              <p:pRg st="9" end="9"/>
                                            </p:txEl>
                                          </p:spTgt>
                                        </p:tgtEl>
                                        <p:attrNameLst>
                                          <p:attrName>style.visibility</p:attrName>
                                        </p:attrNameLst>
                                      </p:cBhvr>
                                      <p:to>
                                        <p:strVal val="visible"/>
                                      </p:to>
                                    </p:set>
                                    <p:anim calcmode="lin" valueType="num">
                                      <p:cBhvr additive="base">
                                        <p:cTn id="51"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
                                            <p:txEl>
                                              <p:pRg st="9" end="9"/>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7">
                                            <p:txEl>
                                              <p:pRg st="10" end="10"/>
                                            </p:txEl>
                                          </p:spTgt>
                                        </p:tgtEl>
                                        <p:attrNameLst>
                                          <p:attrName>style.visibility</p:attrName>
                                        </p:attrNameLst>
                                      </p:cBhvr>
                                      <p:to>
                                        <p:strVal val="visible"/>
                                      </p:to>
                                    </p:set>
                                    <p:anim calcmode="lin" valueType="num">
                                      <p:cBhvr additive="base">
                                        <p:cTn id="55"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de-AT" dirty="0"/>
              <a:t>Assessment</a:t>
            </a:r>
          </a:p>
        </p:txBody>
      </p:sp>
      <p:sp>
        <p:nvSpPr>
          <p:cNvPr id="7" name="Inhaltsplatzhalter 6"/>
          <p:cNvSpPr>
            <a:spLocks noGrp="1"/>
          </p:cNvSpPr>
          <p:nvPr>
            <p:ph idx="1"/>
          </p:nvPr>
        </p:nvSpPr>
        <p:spPr>
          <a:xfrm>
            <a:off x="838200" y="1825625"/>
            <a:ext cx="10515600" cy="4575175"/>
          </a:xfrm>
        </p:spPr>
        <p:txBody>
          <a:bodyPr>
            <a:normAutofit fontScale="85000" lnSpcReduction="20000"/>
          </a:bodyPr>
          <a:lstStyle/>
          <a:p>
            <a:pPr>
              <a:buFont typeface="Arial" charset="0"/>
              <a:buNone/>
            </a:pPr>
            <a:r>
              <a:rPr lang="en-US" sz="2400" b="1" dirty="0"/>
              <a:t>Online discussion forums (20%)</a:t>
            </a:r>
          </a:p>
          <a:p>
            <a:pPr>
              <a:buNone/>
            </a:pPr>
            <a:r>
              <a:rPr lang="en-GB" sz="2400" dirty="0"/>
              <a:t>Two discussion forums can be found at the top of the Moodle course page:</a:t>
            </a:r>
          </a:p>
          <a:p>
            <a:pPr>
              <a:buNone/>
            </a:pPr>
            <a:r>
              <a:rPr lang="en-GB" sz="2400" dirty="0"/>
              <a:t>•	Each student should start at least </a:t>
            </a:r>
            <a:r>
              <a:rPr lang="en-GB" sz="2400" b="1" dirty="0"/>
              <a:t>ONE</a:t>
            </a:r>
            <a:r>
              <a:rPr lang="en-GB" sz="2400" dirty="0"/>
              <a:t> discussion in either forum and make at least </a:t>
            </a:r>
            <a:r>
              <a:rPr lang="en-GB" sz="2400" b="1" dirty="0"/>
              <a:t>FIVE</a:t>
            </a:r>
            <a:r>
              <a:rPr lang="en-GB" sz="2400" dirty="0"/>
              <a:t> contributions to both forums</a:t>
            </a:r>
          </a:p>
          <a:p>
            <a:pPr marL="0" indent="0" defTabSz="273050">
              <a:buNone/>
              <a:tabLst>
                <a:tab pos="273050" algn="l"/>
              </a:tabLst>
            </a:pPr>
            <a:r>
              <a:rPr lang="en-GB" sz="2400" dirty="0"/>
              <a:t>•	Before starting a topic, please check that there is not already a thread on the topic.</a:t>
            </a:r>
          </a:p>
          <a:p>
            <a:pPr marL="273050" indent="-273050" defTabSz="273050">
              <a:buNone/>
              <a:tabLst>
                <a:tab pos="273050" algn="l"/>
              </a:tabLst>
            </a:pPr>
            <a:r>
              <a:rPr lang="en-GB" sz="2400" dirty="0"/>
              <a:t>•	You may make contributions to topics started by:</a:t>
            </a:r>
          </a:p>
          <a:p>
            <a:pPr marL="273050" indent="-273050" defTabSz="273050">
              <a:buNone/>
              <a:tabLst>
                <a:tab pos="273050" algn="l"/>
              </a:tabLst>
            </a:pPr>
            <a:r>
              <a:rPr lang="en-GB" sz="2400" dirty="0"/>
              <a:t>(a) students in your group in the first forum (already open) on police-related topics </a:t>
            </a:r>
          </a:p>
          <a:p>
            <a:pPr marL="273050" indent="-273050" defTabSz="273050">
              <a:buNone/>
              <a:tabLst>
                <a:tab pos="273050" algn="l"/>
              </a:tabLst>
            </a:pPr>
            <a:r>
              <a:rPr lang="en-GB" sz="2400" dirty="0"/>
              <a:t>(b) students in the Wiener Neustadt groups OR in your group (to be opened in the middle of the semester after crime prevention has been covered) on crime prevention issues.</a:t>
            </a:r>
          </a:p>
          <a:p>
            <a:pPr>
              <a:buNone/>
            </a:pPr>
            <a:r>
              <a:rPr lang="en-GB" sz="2400" dirty="0"/>
              <a:t>•	Points are given for quality and quantity (the minimum number of contributions of appropriate length (approx. 100 words) will get you 60% of the points in terms of length)</a:t>
            </a:r>
          </a:p>
          <a:p>
            <a:pPr marL="0" indent="0">
              <a:buNone/>
            </a:pPr>
            <a:r>
              <a:rPr lang="en-GB" sz="2400" dirty="0"/>
              <a:t>PLEASE NOTE: contributions that are not believed to be original (copied from the internet, for example) will be scanned for plagiarism</a:t>
            </a:r>
          </a:p>
          <a:p>
            <a:pPr>
              <a:buNone/>
            </a:pPr>
            <a:r>
              <a:rPr lang="en-GB" sz="2400" dirty="0"/>
              <a:t>•	End of forum: June 16th</a:t>
            </a:r>
          </a:p>
          <a:p>
            <a:pPr marL="0" indent="0">
              <a:buNone/>
            </a:pPr>
            <a:endParaRPr lang="en-US" sz="2400" dirty="0"/>
          </a:p>
        </p:txBody>
      </p:sp>
    </p:spTree>
    <p:extLst>
      <p:ext uri="{BB962C8B-B14F-4D97-AF65-F5344CB8AC3E}">
        <p14:creationId xmlns:p14="http://schemas.microsoft.com/office/powerpoint/2010/main" val="661808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
                                            <p:txEl>
                                              <p:pRg st="9" end="9"/>
                                            </p:txEl>
                                          </p:spTgt>
                                        </p:tgtEl>
                                        <p:attrNameLst>
                                          <p:attrName>style.visibility</p:attrName>
                                        </p:attrNameLst>
                                      </p:cBhvr>
                                      <p:to>
                                        <p:strVal val="visible"/>
                                      </p:to>
                                    </p:set>
                                    <p:anim calcmode="lin" valueType="num">
                                      <p:cBhvr additive="base">
                                        <p:cTn id="61"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solidFill>
            <a:schemeClr val="accent1">
              <a:lumMod val="60000"/>
              <a:lumOff val="40000"/>
            </a:schemeClr>
          </a:solidFill>
        </p:spPr>
        <p:txBody>
          <a:bodyPr>
            <a:normAutofit/>
          </a:bodyPr>
          <a:lstStyle/>
          <a:p>
            <a:pPr eaLnBrk="1" hangingPunct="1"/>
            <a:r>
              <a:rPr lang="de-AT" b="1" dirty="0"/>
              <a:t>Assessment</a:t>
            </a:r>
          </a:p>
        </p:txBody>
      </p:sp>
      <p:sp>
        <p:nvSpPr>
          <p:cNvPr id="7" name="Inhaltsplatzhalter 6"/>
          <p:cNvSpPr>
            <a:spLocks noGrp="1"/>
          </p:cNvSpPr>
          <p:nvPr>
            <p:ph idx="4294967295"/>
          </p:nvPr>
        </p:nvSpPr>
        <p:spPr>
          <a:xfrm>
            <a:off x="838200" y="1825625"/>
            <a:ext cx="10515600" cy="4575175"/>
          </a:xfrm>
          <a:solidFill>
            <a:schemeClr val="lt1"/>
          </a:solidFill>
          <a:ln w="12700" cap="flat" algn="ctr">
            <a:solidFill>
              <a:schemeClr val="accent1"/>
            </a:solidFill>
          </a:ln>
        </p:spPr>
        <p:txBody>
          <a:bodyPr>
            <a:normAutofit/>
          </a:bodyPr>
          <a:lstStyle/>
          <a:p>
            <a:pPr marL="0" indent="0">
              <a:buNone/>
            </a:pPr>
            <a:r>
              <a:rPr lang="en-GB" dirty="0"/>
              <a:t>In order to pass the course, </a:t>
            </a:r>
            <a:r>
              <a:rPr lang="en-US" dirty="0"/>
              <a:t>you must:</a:t>
            </a:r>
            <a:endParaRPr lang="en-GB" dirty="0"/>
          </a:p>
          <a:p>
            <a:pPr lvl="0"/>
            <a:r>
              <a:rPr lang="en-US" dirty="0"/>
              <a:t>participate actively, voluntarily and made meaningful contributions in class;</a:t>
            </a:r>
            <a:endParaRPr lang="en-GB" dirty="0"/>
          </a:p>
          <a:p>
            <a:pPr lvl="0"/>
            <a:r>
              <a:rPr lang="en-US" dirty="0"/>
              <a:t>pass the written and oral exams with a combined mark (written + oral) of at least 60%;</a:t>
            </a:r>
            <a:endParaRPr lang="en-GB" dirty="0"/>
          </a:p>
          <a:p>
            <a:pPr lvl="0"/>
            <a:r>
              <a:rPr lang="en-US" dirty="0"/>
              <a:t>pass the course overall with 60%.</a:t>
            </a:r>
          </a:p>
          <a:p>
            <a:pPr lvl="0"/>
            <a:endParaRPr lang="en-GB" dirty="0"/>
          </a:p>
          <a:p>
            <a:r>
              <a:rPr lang="en-US" dirty="0"/>
              <a:t>Any </a:t>
            </a:r>
            <a:r>
              <a:rPr lang="en-US" dirty="0" err="1"/>
              <a:t>resits</a:t>
            </a:r>
            <a:r>
              <a:rPr lang="en-US" dirty="0"/>
              <a:t> will consist of a written exam in a similar format and an oral component. Each component has to be passed with 60%.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 calcmode="lin" valueType="num">
                                      <p:cBhvr additive="base">
                                        <p:cTn id="3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799</Words>
  <Application>Microsoft Office PowerPoint</Application>
  <PresentationFormat>Widescreen</PresentationFormat>
  <Paragraphs>86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Courier New</vt:lpstr>
      <vt:lpstr>Office Theme</vt:lpstr>
      <vt:lpstr>    Welcome to Rechtsangelegenheiten – Legal Matters SS 2023</vt:lpstr>
      <vt:lpstr>Plan for today</vt:lpstr>
      <vt:lpstr>Introductions activity</vt:lpstr>
      <vt:lpstr>Professional goals</vt:lpstr>
      <vt:lpstr>English I – Course contents</vt:lpstr>
      <vt:lpstr>Materials</vt:lpstr>
      <vt:lpstr>Assessment</vt:lpstr>
      <vt:lpstr>Assessment</vt:lpstr>
      <vt:lpstr>Assessment</vt:lpstr>
      <vt:lpstr>Practice and Preparation</vt:lpstr>
      <vt:lpstr>Course rules</vt:lpstr>
    </vt:vector>
  </TitlesOfParts>
  <Company>FH Wiener Neustadt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Report-writing English I</dc:title>
  <dc:creator>Lacchini Jennifer</dc:creator>
  <cp:lastModifiedBy>Buczak John</cp:lastModifiedBy>
  <cp:revision>75</cp:revision>
  <cp:lastPrinted>2023-03-03T00:35:15Z</cp:lastPrinted>
  <dcterms:created xsi:type="dcterms:W3CDTF">2015-10-21T11:09:52Z</dcterms:created>
  <dcterms:modified xsi:type="dcterms:W3CDTF">2023-03-05T13:04:13Z</dcterms:modified>
</cp:coreProperties>
</file>