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58" r:id="rId4"/>
    <p:sldId id="261" r:id="rId5"/>
    <p:sldId id="262" r:id="rId6"/>
    <p:sldId id="265" r:id="rId7"/>
    <p:sldId id="264" r:id="rId8"/>
    <p:sldId id="266" r:id="rId9"/>
    <p:sldId id="267" r:id="rId10"/>
  </p:sldIdLst>
  <p:sldSz cx="12192000" cy="6858000"/>
  <p:notesSz cx="9926638" cy="6797675"/>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60" d="100"/>
          <a:sy n="60" d="100"/>
        </p:scale>
        <p:origin x="836"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17411" name="Rectangle 3"/>
          <p:cNvSpPr>
            <a:spLocks noGrp="1" noChangeArrowheads="1"/>
          </p:cNvSpPr>
          <p:nvPr>
            <p:ph type="dt" sz="quarter" idx="1"/>
          </p:nvPr>
        </p:nvSpPr>
        <p:spPr bwMode="auto">
          <a:xfrm>
            <a:off x="5622798"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0F77EE8E-B7A9-4F0A-AD2F-0556EBBB0D49}" type="datetimeFigureOut">
              <a:rPr lang="en-US"/>
              <a:pPr>
                <a:defRPr/>
              </a:pPr>
              <a:t>3/3/2023</a:t>
            </a:fld>
            <a:endParaRPr lang="en-US"/>
          </a:p>
        </p:txBody>
      </p:sp>
      <p:sp>
        <p:nvSpPr>
          <p:cNvPr id="17412" name="Rectangle 4"/>
          <p:cNvSpPr>
            <a:spLocks noGrp="1" noChangeArrowheads="1"/>
          </p:cNvSpPr>
          <p:nvPr>
            <p:ph type="ftr" sz="quarter" idx="2"/>
          </p:nvPr>
        </p:nvSpPr>
        <p:spPr bwMode="auto">
          <a:xfrm>
            <a:off x="0" y="6456612"/>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17413" name="Rectangle 5"/>
          <p:cNvSpPr>
            <a:spLocks noGrp="1" noChangeArrowheads="1"/>
          </p:cNvSpPr>
          <p:nvPr>
            <p:ph type="sldNum" sz="quarter" idx="3"/>
          </p:nvPr>
        </p:nvSpPr>
        <p:spPr bwMode="auto">
          <a:xfrm>
            <a:off x="5622798" y="6456612"/>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7CA95A46-2261-4BCA-B1FE-5DA0FE2617D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79F48EEA-2F78-4DDB-8046-04D3518E5AC4}" type="datetimeFigureOut">
              <a:rPr lang="de-AT"/>
              <a:pPr>
                <a:defRPr/>
              </a:pPr>
              <a:t>03.03.2023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FA679323-992D-410E-A82A-A7AFD60D2461}" type="slidenum">
              <a:rPr lang="de-AT"/>
              <a:pPr>
                <a:defRPr/>
              </a:pPr>
              <a:t>‹#›</a:t>
            </a:fld>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BE35BCC-EAF3-4AE6-800E-0E487BE2F1DB}" type="datetimeFigureOut">
              <a:rPr lang="de-AT"/>
              <a:pPr>
                <a:defRPr/>
              </a:pPr>
              <a:t>03.03.2023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648FC94-AEFF-475B-9962-595B5E669B38}" type="slidenum">
              <a:rPr lang="de-AT"/>
              <a:pPr>
                <a:defRPr/>
              </a:pPr>
              <a:t>‹#›</a:t>
            </a:fld>
            <a:endParaRPr lang="de-A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6AEC4C4-19DE-4F1F-881D-13ADA81DFBE1}" type="datetimeFigureOut">
              <a:rPr lang="de-AT"/>
              <a:pPr>
                <a:defRPr/>
              </a:pPr>
              <a:t>03.03.2023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FBC0674-352F-419E-82D3-AB9EE9BA0873}" type="slidenum">
              <a:rPr lang="de-AT"/>
              <a:pPr>
                <a:defRPr/>
              </a:pPr>
              <a:t>‹#›</a:t>
            </a:fld>
            <a:endParaRPr lang="de-A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60000"/>
              <a:lumOff val="40000"/>
            </a:schemeClr>
          </a:solidFill>
        </p:spPr>
        <p:txBody>
          <a:bodyPr/>
          <a:lstStyle>
            <a:lvl1pPr>
              <a:defRPr b="1"/>
            </a:lvl1pPr>
          </a:lstStyle>
          <a:p>
            <a:r>
              <a:rPr lang="de-DE" dirty="0"/>
              <a:t>Titelmasterformat durch Klicken bearbeiten</a:t>
            </a:r>
            <a:endParaRPr lang="de-AT" dirty="0"/>
          </a:p>
        </p:txBody>
      </p:sp>
      <p:sp>
        <p:nvSpPr>
          <p:cNvPr id="3" name="Inhaltsplatzhalter 2"/>
          <p:cNvSpPr>
            <a:spLocks noGrp="1"/>
          </p:cNvSpPr>
          <p:nvPr>
            <p:ph idx="1"/>
          </p:nvPr>
        </p:nvSpPr>
        <p:spPr/>
        <p:style>
          <a:lnRef idx="2">
            <a:schemeClr val="accent1"/>
          </a:lnRef>
          <a:fillRef idx="1">
            <a:schemeClr val="lt1"/>
          </a:fillRef>
          <a:effectRef idx="0">
            <a:schemeClr val="accent1"/>
          </a:effectRef>
          <a:fontRef idx="none"/>
        </p:style>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6A44D858-0D1F-4D79-9C36-E0D9011FC83A}" type="datetimeFigureOut">
              <a:rPr lang="de-AT"/>
              <a:pPr>
                <a:defRPr/>
              </a:pPr>
              <a:t>03.03.2023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A723C74-2022-40B8-8F16-82B5E20E85EA}" type="slidenum">
              <a:rPr lang="de-AT"/>
              <a:pPr>
                <a:defRPr/>
              </a:pPr>
              <a:t>‹#›</a:t>
            </a:fld>
            <a:endParaRPr lang="de-A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8417345A-BB28-4293-BD27-ED9C6ED5C8DB}" type="datetimeFigureOut">
              <a:rPr lang="de-AT"/>
              <a:pPr>
                <a:defRPr/>
              </a:pPr>
              <a:t>03.03.2023</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5AEA6C6-83A7-4DB8-9B5C-A16C9E3C146F}" type="slidenum">
              <a:rPr lang="de-AT"/>
              <a:pPr>
                <a:defRPr/>
              </a:pPr>
              <a:t>‹#›</a:t>
            </a:fld>
            <a:endParaRPr lang="de-A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0EE766A4-C397-4C04-8185-2DA8A6F9BB3D}" type="datetimeFigureOut">
              <a:rPr lang="de-AT"/>
              <a:pPr>
                <a:defRPr/>
              </a:pPr>
              <a:t>03.03.2023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40C294B-4D9F-43EB-B188-9C1E03055FBC}" type="slidenum">
              <a:rPr lang="de-AT"/>
              <a:pPr>
                <a:defRPr/>
              </a:pPr>
              <a:t>‹#›</a:t>
            </a:fld>
            <a:endParaRPr lang="de-A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48F70440-1DDE-4AA8-83C0-E7A24808C0C7}" type="datetimeFigureOut">
              <a:rPr lang="de-AT"/>
              <a:pPr>
                <a:defRPr/>
              </a:pPr>
              <a:t>03.03.2023</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DC219F11-6261-4013-A591-6F44BBD54EBF}" type="slidenum">
              <a:rPr lang="de-AT"/>
              <a:pPr>
                <a:defRPr/>
              </a:pPr>
              <a:t>‹#›</a:t>
            </a:fld>
            <a:endParaRPr lang="de-A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CFC5BC41-DB08-4491-8BC1-2DD7DBF99EC1}" type="datetimeFigureOut">
              <a:rPr lang="de-AT"/>
              <a:pPr>
                <a:defRPr/>
              </a:pPr>
              <a:t>03.03.2023</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4E7EDED5-1917-4CF9-8532-B71E4A1129F6}" type="slidenum">
              <a:rPr lang="de-AT"/>
              <a:pPr>
                <a:defRPr/>
              </a:pPr>
              <a:t>‹#›</a:t>
            </a:fld>
            <a:endParaRPr lang="de-A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FE085517-E36F-4642-93AA-05E16E0C1770}" type="datetimeFigureOut">
              <a:rPr lang="de-AT"/>
              <a:pPr>
                <a:defRPr/>
              </a:pPr>
              <a:t>03.03.2023</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A3CD154B-B64F-41F2-8957-60D35B342158}" type="slidenum">
              <a:rPr lang="de-AT"/>
              <a:pPr>
                <a:defRPr/>
              </a:pPr>
              <a:t>‹#›</a:t>
            </a:fld>
            <a:endParaRPr lang="de-A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FACA1B37-D9C0-4375-B28F-A0CC64895DEB}" type="datetimeFigureOut">
              <a:rPr lang="de-AT"/>
              <a:pPr>
                <a:defRPr/>
              </a:pPr>
              <a:t>03.03.2023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74DA0929-A28D-4F1D-92CD-7CA70023B389}" type="slidenum">
              <a:rPr lang="de-AT"/>
              <a:pPr>
                <a:defRPr/>
              </a:pPr>
              <a:t>‹#›</a:t>
            </a:fld>
            <a:endParaRPr lang="de-A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DC6146CD-3DD5-442B-9E42-BC93B06F7834}" type="datetimeFigureOut">
              <a:rPr lang="de-AT"/>
              <a:pPr>
                <a:defRPr/>
              </a:pPr>
              <a:t>03.03.2023</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CD5D2645-5ECE-4385-9CD7-A4D202E3F3E5}" type="slidenum">
              <a:rPr lang="de-AT"/>
              <a:pPr>
                <a:defRPr/>
              </a:pPr>
              <a:t>‹#›</a:t>
            </a:fld>
            <a:endParaRPr lang="de-A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t>Titelmasterformat durch Klicken bearbeiten</a:t>
            </a:r>
            <a:endParaRPr lang="de-AT"/>
          </a:p>
        </p:txBody>
      </p:sp>
      <p:sp>
        <p:nvSpPr>
          <p:cNvPr id="1027" name="Textplatzhalt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2C3EBB4-D60C-41E0-AD70-A75F174E7390}" type="datetimeFigureOut">
              <a:rPr lang="de-AT"/>
              <a:pPr>
                <a:defRPr/>
              </a:pPr>
              <a:t>03.03.2023</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AA4F729-B451-4D57-92B4-F5B98119A876}" type="slidenum">
              <a:rPr lang="de-AT"/>
              <a:pPr>
                <a:defRPr/>
              </a:pPr>
              <a:t>‹#›</a:t>
            </a:fld>
            <a:endParaRPr lang="de-A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simple - Uses</a:t>
            </a:r>
          </a:p>
        </p:txBody>
      </p:sp>
      <p:sp>
        <p:nvSpPr>
          <p:cNvPr id="7" name="Inhaltsplatzhalter 6"/>
          <p:cNvSpPr>
            <a:spLocks noGrp="1"/>
          </p:cNvSpPr>
          <p:nvPr>
            <p:ph idx="1"/>
          </p:nvPr>
        </p:nvSpPr>
        <p:spPr>
          <a:xfrm>
            <a:off x="838200" y="1825625"/>
            <a:ext cx="10515600" cy="4575175"/>
          </a:xfrm>
        </p:spPr>
        <p:txBody>
          <a:bodyPr>
            <a:normAutofit/>
          </a:bodyPr>
          <a:lstStyle/>
          <a:p>
            <a:pPr marL="0" indent="0" eaLnBrk="1" hangingPunct="1">
              <a:lnSpc>
                <a:spcPct val="80000"/>
              </a:lnSpc>
              <a:buNone/>
            </a:pPr>
            <a:r>
              <a:rPr lang="en-GB" dirty="0"/>
              <a:t>Use the present simple to describe actions or situations which are </a:t>
            </a:r>
            <a:r>
              <a:rPr lang="en-GB" b="1" dirty="0"/>
              <a:t>generally true</a:t>
            </a:r>
            <a:r>
              <a:rPr lang="en-GB" dirty="0"/>
              <a:t>:</a:t>
            </a:r>
          </a:p>
          <a:p>
            <a:pPr marL="0" indent="0" eaLnBrk="1" hangingPunct="1">
              <a:lnSpc>
                <a:spcPct val="80000"/>
              </a:lnSpc>
              <a:buNone/>
            </a:pPr>
            <a:r>
              <a:rPr lang="en-GB" dirty="0"/>
              <a:t>	I </a:t>
            </a:r>
            <a:r>
              <a:rPr lang="en-GB" b="1" dirty="0"/>
              <a:t>start</a:t>
            </a:r>
            <a:r>
              <a:rPr lang="en-GB" dirty="0"/>
              <a:t> work at 8 am.</a:t>
            </a:r>
          </a:p>
          <a:p>
            <a:pPr marL="0" indent="0" eaLnBrk="1" hangingPunct="1">
              <a:lnSpc>
                <a:spcPct val="80000"/>
              </a:lnSpc>
              <a:buNone/>
            </a:pPr>
            <a:r>
              <a:rPr lang="en-GB" dirty="0"/>
              <a:t>	My parents </a:t>
            </a:r>
            <a:r>
              <a:rPr lang="en-GB" b="1" dirty="0"/>
              <a:t>live</a:t>
            </a:r>
            <a:r>
              <a:rPr lang="en-GB" dirty="0"/>
              <a:t> in London.</a:t>
            </a:r>
          </a:p>
          <a:p>
            <a:pPr marL="0" indent="0" eaLnBrk="1" hangingPunct="1">
              <a:lnSpc>
                <a:spcPct val="80000"/>
              </a:lnSpc>
              <a:buNone/>
            </a:pPr>
            <a:r>
              <a:rPr lang="en-GB" dirty="0"/>
              <a:t>	This police station </a:t>
            </a:r>
            <a:r>
              <a:rPr lang="en-GB" b="1" dirty="0"/>
              <a:t>gets</a:t>
            </a:r>
            <a:r>
              <a:rPr lang="en-GB" dirty="0"/>
              <a:t> many calls because of domestic violence.</a:t>
            </a:r>
          </a:p>
          <a:p>
            <a:pPr marL="0" indent="0" eaLnBrk="1" hangingPunct="1">
              <a:lnSpc>
                <a:spcPct val="80000"/>
              </a:lnSpc>
              <a:buNone/>
            </a:pPr>
            <a:r>
              <a:rPr lang="en-GB" dirty="0"/>
              <a:t>	Peter </a:t>
            </a:r>
            <a:r>
              <a:rPr lang="en-GB" b="1" dirty="0"/>
              <a:t>does</a:t>
            </a:r>
            <a:r>
              <a:rPr lang="en-GB" dirty="0"/>
              <a:t> a lot of overtime.</a:t>
            </a:r>
          </a:p>
          <a:p>
            <a:pPr marL="0" indent="0" eaLnBrk="1" hangingPunct="1">
              <a:lnSpc>
                <a:spcPct val="80000"/>
              </a:lnSpc>
              <a:buNone/>
            </a:pPr>
            <a:endParaRPr lang="en-GB" dirty="0"/>
          </a:p>
          <a:p>
            <a:pPr marL="0" indent="0" eaLnBrk="1" hangingPunct="1">
              <a:lnSpc>
                <a:spcPct val="80000"/>
              </a:lnSpc>
              <a:buNone/>
            </a:pPr>
            <a:r>
              <a:rPr lang="en-GB" b="1" dirty="0">
                <a:solidFill>
                  <a:srgbClr val="FF0000"/>
                </a:solidFill>
              </a:rPr>
              <a:t>Remember the third person singular –s ending (see the last two examples)!</a:t>
            </a:r>
          </a:p>
          <a:p>
            <a:pPr eaLnBrk="1" hangingPunct="1">
              <a:lnSpc>
                <a:spcPct val="80000"/>
              </a:lnSpc>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 calcmode="lin" valueType="num">
                                      <p:cBhvr additive="base">
                                        <p:cTn id="29"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simple - Uses</a:t>
            </a:r>
          </a:p>
        </p:txBody>
      </p:sp>
      <p:sp>
        <p:nvSpPr>
          <p:cNvPr id="7" name="Inhaltsplatzhalter 6"/>
          <p:cNvSpPr>
            <a:spLocks noGrp="1"/>
          </p:cNvSpPr>
          <p:nvPr>
            <p:ph idx="1"/>
          </p:nvPr>
        </p:nvSpPr>
        <p:spPr>
          <a:xfrm>
            <a:off x="838200" y="1825625"/>
            <a:ext cx="10515600" cy="4575175"/>
          </a:xfrm>
        </p:spPr>
        <p:txBody>
          <a:bodyPr>
            <a:normAutofit/>
          </a:bodyPr>
          <a:lstStyle/>
          <a:p>
            <a:pPr marL="0" indent="0" eaLnBrk="1" hangingPunct="1">
              <a:lnSpc>
                <a:spcPct val="80000"/>
              </a:lnSpc>
              <a:buNone/>
            </a:pPr>
            <a:r>
              <a:rPr lang="en-GB" dirty="0"/>
              <a:t>Use the present simple to talk about </a:t>
            </a:r>
            <a:r>
              <a:rPr lang="en-GB" b="1" dirty="0"/>
              <a:t>routines and frequencies</a:t>
            </a:r>
            <a:r>
              <a:rPr lang="en-GB" dirty="0"/>
              <a:t>:</a:t>
            </a:r>
          </a:p>
          <a:p>
            <a:pPr marL="0" indent="0" eaLnBrk="1" hangingPunct="1">
              <a:lnSpc>
                <a:spcPct val="80000"/>
              </a:lnSpc>
              <a:buNone/>
            </a:pPr>
            <a:r>
              <a:rPr lang="en-GB" dirty="0"/>
              <a:t>	Susan </a:t>
            </a:r>
            <a:r>
              <a:rPr lang="en-GB" b="1" dirty="0"/>
              <a:t>goes</a:t>
            </a:r>
            <a:r>
              <a:rPr lang="en-GB" dirty="0"/>
              <a:t> on patrol every morning.</a:t>
            </a:r>
          </a:p>
          <a:p>
            <a:pPr marL="0" indent="0" eaLnBrk="1" hangingPunct="1">
              <a:lnSpc>
                <a:spcPct val="80000"/>
              </a:lnSpc>
              <a:buNone/>
            </a:pPr>
            <a:r>
              <a:rPr lang="en-GB" dirty="0"/>
              <a:t>	</a:t>
            </a:r>
          </a:p>
          <a:p>
            <a:pPr marL="0" indent="0">
              <a:buNone/>
            </a:pPr>
            <a:r>
              <a:rPr lang="en-GB" altLang="de-DE" b="1" dirty="0"/>
              <a:t>Signal phrases for use of the present simple include: </a:t>
            </a:r>
            <a:r>
              <a:rPr lang="en-GB" altLang="de-DE" b="1" i="1" dirty="0">
                <a:solidFill>
                  <a:srgbClr val="FF0000"/>
                </a:solidFill>
              </a:rPr>
              <a:t>always, usually, often, regularly, frequently, normally, sometimes, occasionally, seldom, rarely, hardly ever, ever, never</a:t>
            </a:r>
            <a:r>
              <a:rPr lang="en-GB" altLang="de-DE" b="1" dirty="0"/>
              <a:t>: </a:t>
            </a:r>
          </a:p>
          <a:p>
            <a:pPr>
              <a:buFont typeface="Wingdings" panose="05000000000000000000" pitchFamily="2" charset="2"/>
              <a:buNone/>
            </a:pPr>
            <a:r>
              <a:rPr lang="en-GB" altLang="de-DE" dirty="0"/>
              <a:t>	I </a:t>
            </a:r>
            <a:r>
              <a:rPr lang="en-GB" altLang="de-DE" u="sng" dirty="0">
                <a:solidFill>
                  <a:srgbClr val="FF0000"/>
                </a:solidFill>
              </a:rPr>
              <a:t>never</a:t>
            </a:r>
            <a:r>
              <a:rPr lang="en-GB" altLang="de-DE" dirty="0"/>
              <a:t> </a:t>
            </a:r>
            <a:r>
              <a:rPr lang="en-GB" altLang="de-DE" b="1" dirty="0"/>
              <a:t>go</a:t>
            </a:r>
            <a:r>
              <a:rPr lang="en-GB" altLang="de-DE" dirty="0"/>
              <a:t> to bed before midnight.</a:t>
            </a:r>
          </a:p>
          <a:p>
            <a:pPr>
              <a:buFont typeface="Wingdings" panose="05000000000000000000" pitchFamily="2" charset="2"/>
              <a:buNone/>
            </a:pPr>
            <a:r>
              <a:rPr lang="en-GB" altLang="de-DE" dirty="0"/>
              <a:t>	Barbara </a:t>
            </a:r>
            <a:r>
              <a:rPr lang="en-GB" altLang="de-DE" u="sng" dirty="0">
                <a:solidFill>
                  <a:srgbClr val="FF0000"/>
                </a:solidFill>
              </a:rPr>
              <a:t>always</a:t>
            </a:r>
            <a:r>
              <a:rPr lang="en-GB" altLang="de-DE" dirty="0"/>
              <a:t> </a:t>
            </a:r>
            <a:r>
              <a:rPr lang="en-GB" altLang="de-DE" b="1" dirty="0"/>
              <a:t>takes</a:t>
            </a:r>
            <a:r>
              <a:rPr lang="en-GB" altLang="de-DE" dirty="0"/>
              <a:t> the seven o’clock train to Linz.</a:t>
            </a:r>
          </a:p>
          <a:p>
            <a:pPr marL="0" indent="0">
              <a:buNone/>
            </a:pPr>
            <a:r>
              <a:rPr lang="en-GB" altLang="de-DE" b="1" dirty="0"/>
              <a:t>Notice that the most usual position for these signal words is </a:t>
            </a:r>
            <a:r>
              <a:rPr lang="en-GB" altLang="de-DE" b="1" dirty="0">
                <a:solidFill>
                  <a:srgbClr val="FF0000"/>
                </a:solidFill>
              </a:rPr>
              <a:t>before</a:t>
            </a:r>
            <a:r>
              <a:rPr lang="en-GB" altLang="de-DE" b="1" dirty="0"/>
              <a:t> the verb.</a:t>
            </a:r>
            <a:endParaRPr lang="en-GB" altLang="de-DE" dirty="0">
              <a:latin typeface="Verdana" panose="020B0604030504040204" pitchFamily="34" charset="0"/>
            </a:endParaRPr>
          </a:p>
          <a:p>
            <a:pPr marL="0" indent="0" eaLnBrk="1" hangingPunct="1">
              <a:lnSpc>
                <a:spcPct val="80000"/>
              </a:lnSpc>
              <a:buNone/>
            </a:pPr>
            <a:endParaRPr lang="en-GB" dirty="0"/>
          </a:p>
          <a:p>
            <a:pPr marL="0" indent="0" eaLnBrk="1" hangingPunct="1">
              <a:lnSpc>
                <a:spcPct val="80000"/>
              </a:lnSpc>
              <a:buNone/>
            </a:pPr>
            <a:endParaRPr lang="en-GB" dirty="0"/>
          </a:p>
          <a:p>
            <a:pPr eaLnBrk="1" hangingPunct="1">
              <a:lnSpc>
                <a:spcPct val="80000"/>
              </a:lnSpc>
            </a:pPr>
            <a:endParaRPr lang="en-US" dirty="0"/>
          </a:p>
        </p:txBody>
      </p:sp>
    </p:spTree>
    <p:extLst>
      <p:ext uri="{BB962C8B-B14F-4D97-AF65-F5344CB8AC3E}">
        <p14:creationId xmlns:p14="http://schemas.microsoft.com/office/powerpoint/2010/main" val="285156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anim calcmode="lin" valueType="num">
                                      <p:cBhvr additive="base">
                                        <p:cTn id="1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anim calcmode="lin" valueType="num">
                                      <p:cBhvr additive="base">
                                        <p:cTn id="23"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anim calcmode="lin" valueType="num">
                                      <p:cBhvr additive="base">
                                        <p:cTn id="2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 calcmode="lin" valueType="num">
                                      <p:cBhvr additive="base">
                                        <p:cTn id="3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simple – Negatives</a:t>
            </a:r>
          </a:p>
        </p:txBody>
      </p:sp>
      <p:sp>
        <p:nvSpPr>
          <p:cNvPr id="7" name="Inhaltsplatzhalter 6"/>
          <p:cNvSpPr>
            <a:spLocks noGrp="1"/>
          </p:cNvSpPr>
          <p:nvPr>
            <p:ph idx="1"/>
          </p:nvPr>
        </p:nvSpPr>
        <p:spPr>
          <a:xfrm>
            <a:off x="838200" y="1825625"/>
            <a:ext cx="10515600" cy="4575175"/>
          </a:xfrm>
        </p:spPr>
        <p:txBody>
          <a:bodyPr>
            <a:normAutofit/>
          </a:bodyPr>
          <a:lstStyle/>
          <a:p>
            <a:pPr marL="0" indent="0" eaLnBrk="1" hangingPunct="1">
              <a:lnSpc>
                <a:spcPct val="80000"/>
              </a:lnSpc>
              <a:buNone/>
            </a:pPr>
            <a:r>
              <a:rPr lang="en-GB" dirty="0"/>
              <a:t>Use </a:t>
            </a:r>
            <a:r>
              <a:rPr lang="en-GB" b="1" dirty="0"/>
              <a:t>do </a:t>
            </a:r>
            <a:r>
              <a:rPr lang="en-GB" dirty="0"/>
              <a:t>or</a:t>
            </a:r>
            <a:r>
              <a:rPr lang="en-GB" b="1" dirty="0"/>
              <a:t> does </a:t>
            </a:r>
            <a:r>
              <a:rPr lang="en-GB" dirty="0"/>
              <a:t>(for </a:t>
            </a:r>
            <a:r>
              <a:rPr lang="en-GB" i="1" dirty="0"/>
              <a:t>he/she/it</a:t>
            </a:r>
            <a:r>
              <a:rPr lang="en-GB" dirty="0"/>
              <a:t>)</a:t>
            </a:r>
            <a:r>
              <a:rPr lang="en-GB" b="1" dirty="0"/>
              <a:t> </a:t>
            </a:r>
            <a:r>
              <a:rPr lang="en-GB" dirty="0"/>
              <a:t>to make sentences negative in the present simple:</a:t>
            </a:r>
          </a:p>
          <a:p>
            <a:pPr marL="0" indent="0" eaLnBrk="1" hangingPunct="1">
              <a:lnSpc>
                <a:spcPct val="80000"/>
              </a:lnSpc>
              <a:buNone/>
            </a:pPr>
            <a:r>
              <a:rPr lang="en-GB" dirty="0"/>
              <a:t>	I </a:t>
            </a:r>
            <a:r>
              <a:rPr lang="en-GB" b="1" dirty="0"/>
              <a:t>do not </a:t>
            </a:r>
            <a:r>
              <a:rPr lang="en-GB" b="1" u="sng" dirty="0"/>
              <a:t>eat</a:t>
            </a:r>
            <a:r>
              <a:rPr lang="en-GB" b="1" dirty="0"/>
              <a:t> </a:t>
            </a:r>
            <a:r>
              <a:rPr lang="en-GB" dirty="0"/>
              <a:t>meat.	</a:t>
            </a:r>
          </a:p>
          <a:p>
            <a:pPr marL="0" indent="0" eaLnBrk="1" hangingPunct="1">
              <a:lnSpc>
                <a:spcPct val="80000"/>
              </a:lnSpc>
              <a:buNone/>
            </a:pPr>
            <a:r>
              <a:rPr lang="en-GB" dirty="0"/>
              <a:t>	Susan </a:t>
            </a:r>
            <a:r>
              <a:rPr lang="en-GB" b="1" dirty="0"/>
              <a:t>does not </a:t>
            </a:r>
            <a:r>
              <a:rPr lang="en-GB" b="1" u="sng" dirty="0"/>
              <a:t>smoke</a:t>
            </a:r>
            <a:r>
              <a:rPr lang="en-GB" dirty="0"/>
              <a:t>.</a:t>
            </a:r>
          </a:p>
          <a:p>
            <a:pPr marL="0" indent="0" eaLnBrk="1" hangingPunct="1">
              <a:lnSpc>
                <a:spcPct val="80000"/>
              </a:lnSpc>
              <a:buNone/>
            </a:pPr>
            <a:r>
              <a:rPr lang="en-GB" dirty="0"/>
              <a:t>	Our police station </a:t>
            </a:r>
            <a:r>
              <a:rPr lang="en-GB" b="1" dirty="0"/>
              <a:t>does not </a:t>
            </a:r>
            <a:r>
              <a:rPr lang="en-GB" b="1" u="sng" dirty="0"/>
              <a:t>have</a:t>
            </a:r>
            <a:r>
              <a:rPr lang="en-GB" b="1" dirty="0"/>
              <a:t> </a:t>
            </a:r>
            <a:r>
              <a:rPr lang="en-GB" dirty="0"/>
              <a:t>any dog handlers.</a:t>
            </a:r>
          </a:p>
          <a:p>
            <a:pPr marL="0" indent="0" eaLnBrk="1" hangingPunct="1">
              <a:lnSpc>
                <a:spcPct val="80000"/>
              </a:lnSpc>
              <a:buNone/>
            </a:pPr>
            <a:r>
              <a:rPr lang="en-GB" b="1" dirty="0">
                <a:solidFill>
                  <a:srgbClr val="FF0000"/>
                </a:solidFill>
              </a:rPr>
              <a:t>Remember that there is no –s ending on the main verb, as in the last two examples. The –s ending appears on the word </a:t>
            </a:r>
            <a:r>
              <a:rPr lang="en-GB" b="1" i="1" dirty="0">
                <a:solidFill>
                  <a:srgbClr val="FF0000"/>
                </a:solidFill>
              </a:rPr>
              <a:t>does</a:t>
            </a:r>
            <a:r>
              <a:rPr lang="en-GB" b="1" dirty="0">
                <a:solidFill>
                  <a:srgbClr val="FF0000"/>
                </a:solidFill>
              </a:rPr>
              <a:t>!</a:t>
            </a:r>
          </a:p>
          <a:p>
            <a:pPr marL="0" indent="0" eaLnBrk="1" hangingPunct="1">
              <a:lnSpc>
                <a:spcPct val="80000"/>
              </a:lnSpc>
              <a:buNone/>
            </a:pPr>
            <a:endParaRPr lang="en-GB" b="1" dirty="0">
              <a:solidFill>
                <a:srgbClr val="FF0000"/>
              </a:solidFill>
            </a:endParaRPr>
          </a:p>
          <a:p>
            <a:pPr marL="0" indent="0" eaLnBrk="1" hangingPunct="1">
              <a:lnSpc>
                <a:spcPct val="80000"/>
              </a:lnSpc>
              <a:buNone/>
            </a:pPr>
            <a:r>
              <a:rPr lang="en-GB" b="1" dirty="0"/>
              <a:t>Exception: </a:t>
            </a:r>
            <a:r>
              <a:rPr lang="en-GB" dirty="0"/>
              <a:t>do NOT use </a:t>
            </a:r>
            <a:r>
              <a:rPr lang="en-GB" i="1" dirty="0"/>
              <a:t>do/does </a:t>
            </a:r>
            <a:r>
              <a:rPr lang="en-GB" dirty="0"/>
              <a:t>to negate any forms of the verb “be”:</a:t>
            </a:r>
          </a:p>
          <a:p>
            <a:pPr marL="0" indent="0" eaLnBrk="1" hangingPunct="1">
              <a:lnSpc>
                <a:spcPct val="80000"/>
              </a:lnSpc>
              <a:buNone/>
            </a:pPr>
            <a:r>
              <a:rPr lang="en-GB" dirty="0"/>
              <a:t>	There </a:t>
            </a:r>
            <a:r>
              <a:rPr lang="en-GB" b="1" dirty="0"/>
              <a:t>is not </a:t>
            </a:r>
            <a:r>
              <a:rPr lang="en-GB" dirty="0"/>
              <a:t>much crime in our city.</a:t>
            </a:r>
          </a:p>
          <a:p>
            <a:pPr marL="0" indent="0" eaLnBrk="1" hangingPunct="1">
              <a:lnSpc>
                <a:spcPct val="80000"/>
              </a:lnSpc>
              <a:buNone/>
            </a:pPr>
            <a:endParaRPr lang="en-GB" b="1" dirty="0">
              <a:solidFill>
                <a:srgbClr val="FF0000"/>
              </a:solidFill>
            </a:endParaRPr>
          </a:p>
          <a:p>
            <a:pPr marL="0" indent="0" eaLnBrk="1" hangingPunct="1">
              <a:lnSpc>
                <a:spcPct val="80000"/>
              </a:lnSpc>
              <a:buNone/>
            </a:pPr>
            <a:endParaRPr lang="en-GB" dirty="0"/>
          </a:p>
          <a:p>
            <a:pPr marL="0" indent="0" eaLnBrk="1" hangingPunct="1">
              <a:lnSpc>
                <a:spcPct val="80000"/>
              </a:lnSpc>
              <a:buNone/>
            </a:pPr>
            <a:endParaRPr lang="en-GB" dirty="0"/>
          </a:p>
          <a:p>
            <a:pPr marL="0" indent="0" eaLnBrk="1" hangingPunct="1">
              <a:lnSpc>
                <a:spcPct val="80000"/>
              </a:lnSpc>
              <a:buNone/>
            </a:pPr>
            <a:endParaRPr lang="en-GB" dirty="0"/>
          </a:p>
          <a:p>
            <a:pPr eaLnBrk="1" hangingPunct="1">
              <a:lnSpc>
                <a:spcPct val="80000"/>
              </a:lnSpc>
            </a:pPr>
            <a:endParaRPr lang="en-US" dirty="0"/>
          </a:p>
        </p:txBody>
      </p:sp>
    </p:spTree>
    <p:extLst>
      <p:ext uri="{BB962C8B-B14F-4D97-AF65-F5344CB8AC3E}">
        <p14:creationId xmlns:p14="http://schemas.microsoft.com/office/powerpoint/2010/main" val="399066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 calcmode="lin" valueType="num">
                                      <p:cBhvr additive="base">
                                        <p:cTn id="3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Continuous - Uses</a:t>
            </a:r>
          </a:p>
        </p:txBody>
      </p:sp>
      <p:sp>
        <p:nvSpPr>
          <p:cNvPr id="7" name="Inhaltsplatzhalter 6"/>
          <p:cNvSpPr>
            <a:spLocks noGrp="1"/>
          </p:cNvSpPr>
          <p:nvPr>
            <p:ph idx="1"/>
          </p:nvPr>
        </p:nvSpPr>
        <p:spPr>
          <a:xfrm>
            <a:off x="838200" y="1825625"/>
            <a:ext cx="10515600" cy="4575175"/>
          </a:xfrm>
        </p:spPr>
        <p:txBody>
          <a:bodyPr>
            <a:normAutofit/>
          </a:bodyPr>
          <a:lstStyle/>
          <a:p>
            <a:pPr>
              <a:defRPr/>
            </a:pPr>
            <a:r>
              <a:rPr lang="en-GB" altLang="de-DE" dirty="0"/>
              <a:t>U</a:t>
            </a:r>
            <a:r>
              <a:rPr lang="en-GB" dirty="0"/>
              <a:t>se the present continuous to describe actions or situations that </a:t>
            </a:r>
            <a:r>
              <a:rPr lang="en-GB" b="1" dirty="0"/>
              <a:t>are happening at the moment of speaking</a:t>
            </a:r>
            <a:r>
              <a:rPr lang="en-GB" dirty="0"/>
              <a:t>:</a:t>
            </a:r>
            <a:endParaRPr lang="de-AT" dirty="0"/>
          </a:p>
          <a:p>
            <a:pPr marL="0" indent="0">
              <a:buFont typeface="Wingdings" panose="05000000000000000000" pitchFamily="2" charset="2"/>
              <a:buNone/>
              <a:defRPr/>
            </a:pPr>
            <a:r>
              <a:rPr lang="en-GB" b="1" dirty="0"/>
              <a:t>	</a:t>
            </a:r>
            <a:r>
              <a:rPr lang="en-GB" dirty="0"/>
              <a:t>Do not bother me now. I</a:t>
            </a:r>
            <a:r>
              <a:rPr lang="en-GB" b="1" dirty="0"/>
              <a:t> am working.</a:t>
            </a:r>
            <a:endParaRPr lang="de-AT" dirty="0"/>
          </a:p>
          <a:p>
            <a:pPr marL="0" indent="0">
              <a:buFont typeface="Wingdings" panose="05000000000000000000" pitchFamily="2" charset="2"/>
              <a:buNone/>
              <a:defRPr/>
            </a:pPr>
            <a:r>
              <a:rPr lang="en-GB" b="1" dirty="0"/>
              <a:t>	</a:t>
            </a:r>
            <a:r>
              <a:rPr lang="en-GB" dirty="0"/>
              <a:t>Listen to them. What language </a:t>
            </a:r>
            <a:r>
              <a:rPr lang="en-GB" b="1" dirty="0"/>
              <a:t>are</a:t>
            </a:r>
            <a:r>
              <a:rPr lang="en-GB" dirty="0"/>
              <a:t> they</a:t>
            </a:r>
            <a:r>
              <a:rPr lang="en-GB" b="1" dirty="0"/>
              <a:t> speaking</a:t>
            </a:r>
            <a:r>
              <a:rPr lang="en-GB" dirty="0"/>
              <a:t>?</a:t>
            </a:r>
            <a:endParaRPr lang="de-AT" dirty="0"/>
          </a:p>
          <a:p>
            <a:r>
              <a:rPr lang="en-GB" altLang="de-DE" b="1" dirty="0"/>
              <a:t>Signal phrases for use of the present continuous include: </a:t>
            </a:r>
            <a:r>
              <a:rPr lang="en-GB" altLang="de-DE" b="1" i="1" dirty="0">
                <a:solidFill>
                  <a:srgbClr val="FF0000"/>
                </a:solidFill>
              </a:rPr>
              <a:t>(right) now, currently, at the moment, at present</a:t>
            </a:r>
            <a:r>
              <a:rPr lang="en-GB" altLang="de-DE" b="1" dirty="0"/>
              <a:t>:</a:t>
            </a:r>
            <a:endParaRPr lang="de-AT" altLang="de-DE" dirty="0"/>
          </a:p>
          <a:p>
            <a:pPr>
              <a:buFont typeface="Wingdings" panose="05000000000000000000" pitchFamily="2" charset="2"/>
              <a:buNone/>
            </a:pPr>
            <a:r>
              <a:rPr lang="en-GB" altLang="de-DE" dirty="0"/>
              <a:t>	Our company </a:t>
            </a:r>
            <a:r>
              <a:rPr lang="en-GB" altLang="de-DE" b="1" dirty="0"/>
              <a:t>is</a:t>
            </a:r>
            <a:r>
              <a:rPr lang="en-GB" altLang="de-DE" dirty="0"/>
              <a:t> </a:t>
            </a:r>
            <a:r>
              <a:rPr lang="en-GB" altLang="de-DE" u="sng" dirty="0">
                <a:solidFill>
                  <a:srgbClr val="FF0000"/>
                </a:solidFill>
              </a:rPr>
              <a:t>currently</a:t>
            </a:r>
            <a:r>
              <a:rPr lang="en-GB" altLang="de-DE" dirty="0"/>
              <a:t> </a:t>
            </a:r>
            <a:r>
              <a:rPr lang="en-GB" altLang="de-DE" b="1" dirty="0"/>
              <a:t>installing</a:t>
            </a:r>
            <a:r>
              <a:rPr lang="en-GB" altLang="de-DE" dirty="0"/>
              <a:t> a new alarm system.</a:t>
            </a:r>
            <a:endParaRPr lang="de-AT" altLang="de-DE" dirty="0"/>
          </a:p>
          <a:p>
            <a:pPr>
              <a:buFont typeface="Wingdings" panose="05000000000000000000" pitchFamily="2" charset="2"/>
              <a:buNone/>
            </a:pPr>
            <a:r>
              <a:rPr lang="en-GB" altLang="de-DE" dirty="0"/>
              <a:t>	Three officers </a:t>
            </a:r>
            <a:r>
              <a:rPr lang="en-GB" altLang="de-DE" b="1" dirty="0"/>
              <a:t>are questioning </a:t>
            </a:r>
            <a:r>
              <a:rPr lang="en-GB" altLang="de-DE" dirty="0"/>
              <a:t>the witnesses </a:t>
            </a:r>
            <a:r>
              <a:rPr lang="en-GB" altLang="de-DE" u="sng" dirty="0">
                <a:solidFill>
                  <a:srgbClr val="FF0000"/>
                </a:solidFill>
              </a:rPr>
              <a:t>at the moment</a:t>
            </a:r>
            <a:r>
              <a:rPr lang="en-GB" altLang="de-DE" dirty="0"/>
              <a:t>.</a:t>
            </a:r>
            <a:endParaRPr lang="de-AT" altLang="de-DE" dirty="0"/>
          </a:p>
          <a:p>
            <a:pPr marL="0" indent="0" eaLnBrk="1" hangingPunct="1">
              <a:lnSpc>
                <a:spcPct val="80000"/>
              </a:lnSpc>
              <a:buNone/>
            </a:pPr>
            <a:endParaRPr lang="en-US" dirty="0"/>
          </a:p>
        </p:txBody>
      </p:sp>
    </p:spTree>
    <p:extLst>
      <p:ext uri="{BB962C8B-B14F-4D97-AF65-F5344CB8AC3E}">
        <p14:creationId xmlns:p14="http://schemas.microsoft.com/office/powerpoint/2010/main" val="1957170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 calcmode="lin" valueType="num">
                                      <p:cBhvr additive="base">
                                        <p:cTn id="2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xEl>
                                              <p:pRg st="4" end="4"/>
                                            </p:txEl>
                                          </p:spTgt>
                                        </p:tgtEl>
                                        <p:attrNameLst>
                                          <p:attrName>style.visibility</p:attrName>
                                        </p:attrNameLst>
                                      </p:cBhvr>
                                      <p:to>
                                        <p:strVal val="visible"/>
                                      </p:to>
                                    </p:set>
                                    <p:anim calcmode="lin" valueType="num">
                                      <p:cBhvr additive="base">
                                        <p:cTn id="2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xEl>
                                              <p:pRg st="5" end="5"/>
                                            </p:txEl>
                                          </p:spTgt>
                                        </p:tgtEl>
                                        <p:attrNameLst>
                                          <p:attrName>style.visibility</p:attrName>
                                        </p:attrNameLst>
                                      </p:cBhvr>
                                      <p:to>
                                        <p:strVal val="visible"/>
                                      </p:to>
                                    </p:set>
                                    <p:anim calcmode="lin" valueType="num">
                                      <p:cBhvr additive="base">
                                        <p:cTn id="33"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Continuous - Uses</a:t>
            </a:r>
          </a:p>
        </p:txBody>
      </p:sp>
      <p:sp>
        <p:nvSpPr>
          <p:cNvPr id="7" name="Inhaltsplatzhalter 6"/>
          <p:cNvSpPr>
            <a:spLocks noGrp="1"/>
          </p:cNvSpPr>
          <p:nvPr>
            <p:ph idx="1"/>
          </p:nvPr>
        </p:nvSpPr>
        <p:spPr>
          <a:xfrm>
            <a:off x="838200" y="1825625"/>
            <a:ext cx="10515600" cy="4575175"/>
          </a:xfrm>
        </p:spPr>
        <p:txBody>
          <a:bodyPr>
            <a:normAutofit/>
          </a:bodyPr>
          <a:lstStyle/>
          <a:p>
            <a:r>
              <a:rPr lang="en-GB" altLang="de-DE" dirty="0"/>
              <a:t>Use the present continuous to describe </a:t>
            </a:r>
            <a:r>
              <a:rPr lang="en-GB" altLang="de-DE" b="1" dirty="0"/>
              <a:t>temporary situations or actions </a:t>
            </a:r>
            <a:r>
              <a:rPr lang="en-GB" altLang="de-DE" dirty="0"/>
              <a:t>(these will go on for a limited period of time but not for ever):</a:t>
            </a:r>
            <a:endParaRPr lang="de-AT" altLang="de-DE" dirty="0"/>
          </a:p>
          <a:p>
            <a:pPr>
              <a:buFont typeface="Wingdings" panose="05000000000000000000" pitchFamily="2" charset="2"/>
              <a:buNone/>
            </a:pPr>
            <a:r>
              <a:rPr lang="en-GB" altLang="de-DE" dirty="0"/>
              <a:t>	I </a:t>
            </a:r>
            <a:r>
              <a:rPr lang="en-GB" altLang="de-DE" b="1" dirty="0"/>
              <a:t>am living </a:t>
            </a:r>
            <a:r>
              <a:rPr lang="en-GB" altLang="de-DE" dirty="0"/>
              <a:t>with friends until I can find my own flat.</a:t>
            </a:r>
            <a:endParaRPr lang="de-AT" altLang="de-DE" dirty="0"/>
          </a:p>
          <a:p>
            <a:pPr>
              <a:buFont typeface="Wingdings" panose="05000000000000000000" pitchFamily="2" charset="2"/>
              <a:buNone/>
            </a:pPr>
            <a:r>
              <a:rPr lang="en-GB" altLang="de-DE" b="1" dirty="0"/>
              <a:t>	</a:t>
            </a:r>
            <a:r>
              <a:rPr lang="en-GB" altLang="de-DE" dirty="0"/>
              <a:t>As Mrs Jones is on holiday, her assistant </a:t>
            </a:r>
            <a:r>
              <a:rPr lang="en-GB" altLang="de-DE" b="1" dirty="0"/>
              <a:t>is organising </a:t>
            </a:r>
            <a:r>
              <a:rPr lang="en-GB" altLang="de-DE" dirty="0"/>
              <a:t>all the training courses.</a:t>
            </a:r>
            <a:endParaRPr lang="de-AT" altLang="de-DE" dirty="0"/>
          </a:p>
          <a:p>
            <a:pPr>
              <a:buFont typeface="Wingdings" panose="05000000000000000000" pitchFamily="2" charset="2"/>
              <a:buNone/>
            </a:pPr>
            <a:r>
              <a:rPr lang="en-GB" altLang="de-DE" dirty="0"/>
              <a:t>	They </a:t>
            </a:r>
            <a:r>
              <a:rPr lang="en-GB" altLang="de-DE" b="1" dirty="0"/>
              <a:t>are building </a:t>
            </a:r>
            <a:r>
              <a:rPr lang="en-GB" altLang="de-DE" dirty="0"/>
              <a:t>a new bridge across the Danube.</a:t>
            </a:r>
          </a:p>
          <a:p>
            <a:pPr>
              <a:buFont typeface="Wingdings" panose="05000000000000000000" pitchFamily="2" charset="2"/>
              <a:buNone/>
            </a:pPr>
            <a:r>
              <a:rPr lang="en-GB" altLang="de-DE" dirty="0"/>
              <a:t>This includes </a:t>
            </a:r>
            <a:r>
              <a:rPr lang="en-GB" altLang="de-DE" b="1" dirty="0"/>
              <a:t>exceptions to routines</a:t>
            </a:r>
            <a:r>
              <a:rPr lang="en-GB" altLang="de-DE" dirty="0"/>
              <a:t>:</a:t>
            </a:r>
          </a:p>
          <a:p>
            <a:pPr>
              <a:buFont typeface="Wingdings" panose="05000000000000000000" pitchFamily="2" charset="2"/>
              <a:buNone/>
            </a:pPr>
            <a:r>
              <a:rPr lang="en-GB" altLang="de-DE" dirty="0"/>
              <a:t>	I usually drink tea, but today I </a:t>
            </a:r>
            <a:r>
              <a:rPr lang="en-GB" altLang="de-DE" b="1" dirty="0"/>
              <a:t>am drinking </a:t>
            </a:r>
            <a:r>
              <a:rPr lang="en-GB" altLang="de-DE" dirty="0"/>
              <a:t>coffee.</a:t>
            </a:r>
            <a:endParaRPr lang="de-AT" altLang="de-DE" dirty="0"/>
          </a:p>
          <a:p>
            <a:pPr marL="0" indent="0" eaLnBrk="1" hangingPunct="1">
              <a:lnSpc>
                <a:spcPct val="80000"/>
              </a:lnSpc>
              <a:buNone/>
            </a:pPr>
            <a:endParaRPr lang="en-US" dirty="0"/>
          </a:p>
        </p:txBody>
      </p:sp>
    </p:spTree>
    <p:extLst>
      <p:ext uri="{BB962C8B-B14F-4D97-AF65-F5344CB8AC3E}">
        <p14:creationId xmlns:p14="http://schemas.microsoft.com/office/powerpoint/2010/main" val="2116229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 calcmode="lin" valueType="num">
                                      <p:cBhvr additive="base">
                                        <p:cTn id="19"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anim calcmode="lin" valueType="num">
                                      <p:cBhvr additive="base">
                                        <p:cTn id="2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Continuous - Uses</a:t>
            </a:r>
          </a:p>
        </p:txBody>
      </p:sp>
      <p:sp>
        <p:nvSpPr>
          <p:cNvPr id="7" name="Inhaltsplatzhalter 6"/>
          <p:cNvSpPr>
            <a:spLocks noGrp="1"/>
          </p:cNvSpPr>
          <p:nvPr>
            <p:ph idx="1"/>
          </p:nvPr>
        </p:nvSpPr>
        <p:spPr>
          <a:xfrm>
            <a:off x="838200" y="1825625"/>
            <a:ext cx="10515600" cy="4575175"/>
          </a:xfrm>
        </p:spPr>
        <p:txBody>
          <a:bodyPr>
            <a:normAutofit/>
          </a:bodyPr>
          <a:lstStyle/>
          <a:p>
            <a:r>
              <a:rPr lang="en-GB" altLang="de-DE" dirty="0"/>
              <a:t>Use the present continuous to describe </a:t>
            </a:r>
            <a:r>
              <a:rPr lang="en-GB" altLang="de-DE" b="1" dirty="0"/>
              <a:t>changes and trends in progress</a:t>
            </a:r>
            <a:r>
              <a:rPr lang="en-GB" altLang="de-DE" dirty="0"/>
              <a:t>:</a:t>
            </a:r>
            <a:endParaRPr lang="de-AT" altLang="de-DE" dirty="0"/>
          </a:p>
          <a:p>
            <a:pPr>
              <a:buFont typeface="Wingdings" panose="05000000000000000000" pitchFamily="2" charset="2"/>
              <a:buNone/>
            </a:pPr>
            <a:r>
              <a:rPr lang="en-GB" altLang="de-DE" dirty="0"/>
              <a:t>	Cybercrime </a:t>
            </a:r>
            <a:r>
              <a:rPr lang="en-GB" altLang="de-DE" b="1" dirty="0"/>
              <a:t>is becoming </a:t>
            </a:r>
            <a:r>
              <a:rPr lang="en-GB" altLang="de-DE" dirty="0"/>
              <a:t>more and more common.</a:t>
            </a:r>
          </a:p>
          <a:p>
            <a:pPr>
              <a:buFont typeface="Wingdings" panose="05000000000000000000" pitchFamily="2" charset="2"/>
              <a:buNone/>
            </a:pPr>
            <a:r>
              <a:rPr lang="en-GB" altLang="de-DE" dirty="0"/>
              <a:t>	The crime rate </a:t>
            </a:r>
            <a:r>
              <a:rPr lang="en-GB" altLang="de-DE" b="1" dirty="0"/>
              <a:t>is increasing</a:t>
            </a:r>
            <a:r>
              <a:rPr lang="en-GB" altLang="de-DE" dirty="0"/>
              <a:t>.</a:t>
            </a:r>
            <a:endParaRPr lang="de-AT" altLang="de-DE" dirty="0"/>
          </a:p>
          <a:p>
            <a:pPr marL="0" indent="0" eaLnBrk="1" hangingPunct="1">
              <a:lnSpc>
                <a:spcPct val="80000"/>
              </a:lnSpc>
              <a:buNone/>
            </a:pPr>
            <a:endParaRPr lang="en-US" dirty="0"/>
          </a:p>
        </p:txBody>
      </p:sp>
    </p:spTree>
    <p:extLst>
      <p:ext uri="{BB962C8B-B14F-4D97-AF65-F5344CB8AC3E}">
        <p14:creationId xmlns:p14="http://schemas.microsoft.com/office/powerpoint/2010/main" val="4249148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 calcmode="lin" valueType="num">
                                      <p:cBhvr additive="base">
                                        <p:cTn id="15"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Present Continuous – Negatives</a:t>
            </a:r>
          </a:p>
        </p:txBody>
      </p:sp>
      <p:sp>
        <p:nvSpPr>
          <p:cNvPr id="7" name="Inhaltsplatzhalter 6"/>
          <p:cNvSpPr>
            <a:spLocks noGrp="1"/>
          </p:cNvSpPr>
          <p:nvPr>
            <p:ph idx="1"/>
          </p:nvPr>
        </p:nvSpPr>
        <p:spPr>
          <a:xfrm>
            <a:off x="838200" y="1825625"/>
            <a:ext cx="10515600" cy="4575175"/>
          </a:xfrm>
        </p:spPr>
        <p:txBody>
          <a:bodyPr>
            <a:normAutofit/>
          </a:bodyPr>
          <a:lstStyle/>
          <a:p>
            <a:pPr marL="0" indent="0">
              <a:buNone/>
            </a:pPr>
            <a:r>
              <a:rPr lang="en-GB" altLang="de-DE" dirty="0"/>
              <a:t>Negatives in the present continuous are formed </a:t>
            </a:r>
            <a:r>
              <a:rPr lang="en-GB" altLang="de-DE" b="1" u="sng" dirty="0"/>
              <a:t>WITHOUT</a:t>
            </a:r>
            <a:r>
              <a:rPr lang="en-GB" altLang="de-DE" b="1" dirty="0"/>
              <a:t> DO/DOES. </a:t>
            </a:r>
            <a:r>
              <a:rPr lang="en-GB" altLang="de-DE" dirty="0"/>
              <a:t>J</a:t>
            </a:r>
            <a:r>
              <a:rPr lang="en-GB" dirty="0"/>
              <a:t>ust add “not” between the two parts of the verb:</a:t>
            </a:r>
          </a:p>
          <a:p>
            <a:pPr>
              <a:buFont typeface="Wingdings" panose="05000000000000000000" pitchFamily="2" charset="2"/>
              <a:buNone/>
            </a:pPr>
            <a:r>
              <a:rPr lang="en-GB" dirty="0"/>
              <a:t>	They </a:t>
            </a:r>
            <a:r>
              <a:rPr lang="en-GB" b="1" dirty="0"/>
              <a:t>are </a:t>
            </a:r>
            <a:r>
              <a:rPr lang="en-GB" b="1" u="sng" dirty="0"/>
              <a:t>not</a:t>
            </a:r>
            <a:r>
              <a:rPr lang="en-GB" b="1" dirty="0"/>
              <a:t> watching </a:t>
            </a:r>
            <a:r>
              <a:rPr lang="en-GB" dirty="0"/>
              <a:t>television.</a:t>
            </a:r>
          </a:p>
          <a:p>
            <a:pPr>
              <a:buFont typeface="Wingdings" panose="05000000000000000000" pitchFamily="2" charset="2"/>
              <a:buNone/>
            </a:pPr>
            <a:endParaRPr lang="en-US" dirty="0"/>
          </a:p>
        </p:txBody>
      </p:sp>
    </p:spTree>
    <p:extLst>
      <p:ext uri="{BB962C8B-B14F-4D97-AF65-F5344CB8AC3E}">
        <p14:creationId xmlns:p14="http://schemas.microsoft.com/office/powerpoint/2010/main" val="269671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Stative verbs</a:t>
            </a:r>
          </a:p>
        </p:txBody>
      </p:sp>
      <p:sp>
        <p:nvSpPr>
          <p:cNvPr id="7" name="Inhaltsplatzhalter 6"/>
          <p:cNvSpPr>
            <a:spLocks noGrp="1"/>
          </p:cNvSpPr>
          <p:nvPr>
            <p:ph idx="1"/>
          </p:nvPr>
        </p:nvSpPr>
        <p:spPr>
          <a:xfrm>
            <a:off x="838200" y="1825625"/>
            <a:ext cx="10515600" cy="4575175"/>
          </a:xfrm>
        </p:spPr>
        <p:txBody>
          <a:bodyPr>
            <a:normAutofit fontScale="92500" lnSpcReduction="10000"/>
          </a:bodyPr>
          <a:lstStyle/>
          <a:p>
            <a:pPr marL="0" indent="0">
              <a:buNone/>
            </a:pPr>
            <a:r>
              <a:rPr lang="en-GB" altLang="de-DE" sz="2000" b="1" dirty="0"/>
              <a:t>Most verbs can be used in the present simple and present continuous, but the following verbs, called </a:t>
            </a:r>
            <a:r>
              <a:rPr lang="en-GB" altLang="de-DE" sz="2000" b="1" i="1" dirty="0">
                <a:solidFill>
                  <a:srgbClr val="FF0000"/>
                </a:solidFill>
              </a:rPr>
              <a:t>stative</a:t>
            </a:r>
            <a:r>
              <a:rPr lang="en-GB" altLang="de-DE" sz="2000" b="1" dirty="0">
                <a:solidFill>
                  <a:srgbClr val="FF0000"/>
                </a:solidFill>
              </a:rPr>
              <a:t> verbs, are only used in the present simple and never in the present continuous</a:t>
            </a:r>
            <a:r>
              <a:rPr lang="en-GB" altLang="de-DE" sz="2000" b="1" dirty="0"/>
              <a:t>. All these verbs </a:t>
            </a:r>
            <a:r>
              <a:rPr lang="en-GB" altLang="de-DE" sz="2000" b="1" dirty="0">
                <a:solidFill>
                  <a:srgbClr val="FF0000"/>
                </a:solidFill>
              </a:rPr>
              <a:t>indicate a state rather than an action</a:t>
            </a:r>
            <a:r>
              <a:rPr lang="en-GB" altLang="de-DE" sz="2000" b="1" dirty="0"/>
              <a:t>:</a:t>
            </a:r>
            <a:endParaRPr lang="de-AT" altLang="de-DE" sz="2000" dirty="0"/>
          </a:p>
          <a:p>
            <a:r>
              <a:rPr lang="en-GB" altLang="de-DE" sz="2000" dirty="0"/>
              <a:t>Verbs of thinking: know, understand, *think/*guess/*feel </a:t>
            </a:r>
            <a:r>
              <a:rPr lang="en-GB" altLang="de-DE" sz="2000" b="1" dirty="0"/>
              <a:t>(have an opinion)</a:t>
            </a:r>
            <a:r>
              <a:rPr lang="en-GB" altLang="de-DE" sz="2000" dirty="0"/>
              <a:t>, believe, doubt, recognise, remember, forget, imagine, realise, suppose</a:t>
            </a:r>
            <a:endParaRPr lang="de-AT" altLang="de-DE" sz="2000" dirty="0"/>
          </a:p>
          <a:p>
            <a:r>
              <a:rPr lang="en-GB" altLang="de-DE" sz="2000" dirty="0"/>
              <a:t>Verbs of the senses: hear, *see </a:t>
            </a:r>
            <a:r>
              <a:rPr lang="en-GB" altLang="de-DE" sz="2000" b="1" dirty="0"/>
              <a:t>(sense of vision)</a:t>
            </a:r>
            <a:r>
              <a:rPr lang="en-GB" altLang="de-DE" sz="2000" dirty="0"/>
              <a:t>, *taste </a:t>
            </a:r>
            <a:r>
              <a:rPr lang="en-GB" altLang="de-DE" sz="2000" b="1" dirty="0"/>
              <a:t>(</a:t>
            </a:r>
            <a:r>
              <a:rPr lang="en-GB" altLang="de-DE" sz="2000" b="1" i="1" dirty="0" err="1"/>
              <a:t>schmecken</a:t>
            </a:r>
            <a:r>
              <a:rPr lang="en-GB" altLang="de-DE" sz="2000" b="1" dirty="0"/>
              <a:t>)</a:t>
            </a:r>
            <a:r>
              <a:rPr lang="en-GB" altLang="de-DE" sz="2000" dirty="0"/>
              <a:t>, *smell </a:t>
            </a:r>
            <a:r>
              <a:rPr lang="en-GB" altLang="de-DE" sz="2000" b="1" dirty="0"/>
              <a:t>(have a certain smell)</a:t>
            </a:r>
            <a:r>
              <a:rPr lang="en-GB" altLang="de-DE" sz="2000" dirty="0"/>
              <a:t>, sound</a:t>
            </a:r>
          </a:p>
          <a:p>
            <a:r>
              <a:rPr lang="de-AT" altLang="de-DE" sz="2000" dirty="0"/>
              <a:t>Verbs </a:t>
            </a:r>
            <a:r>
              <a:rPr lang="de-AT" altLang="de-DE" sz="2000" dirty="0" err="1"/>
              <a:t>of</a:t>
            </a:r>
            <a:r>
              <a:rPr lang="de-AT" altLang="de-DE" sz="2000" dirty="0"/>
              <a:t> </a:t>
            </a:r>
            <a:r>
              <a:rPr lang="de-AT" altLang="de-DE" sz="2000" dirty="0" err="1"/>
              <a:t>possession</a:t>
            </a:r>
            <a:r>
              <a:rPr lang="de-AT" altLang="de-DE" sz="2000" dirty="0"/>
              <a:t>: *</a:t>
            </a:r>
            <a:r>
              <a:rPr lang="en-GB" altLang="de-DE" sz="2000" dirty="0"/>
              <a:t>have </a:t>
            </a:r>
            <a:r>
              <a:rPr lang="en-GB" altLang="de-DE" sz="2000" b="1" dirty="0"/>
              <a:t>(own)</a:t>
            </a:r>
            <a:r>
              <a:rPr lang="en-GB" altLang="de-DE" sz="2000" dirty="0"/>
              <a:t>, belong, possess, own </a:t>
            </a:r>
            <a:endParaRPr lang="de-AT" altLang="de-DE" sz="2000" dirty="0"/>
          </a:p>
          <a:p>
            <a:r>
              <a:rPr lang="en-GB" altLang="de-DE" sz="2000" dirty="0"/>
              <a:t>Verbs of emotion: like, love, dislike, hate, dislike, prefer, regret, want, wish, need</a:t>
            </a:r>
          </a:p>
          <a:p>
            <a:r>
              <a:rPr lang="en-GB" altLang="de-DE" sz="2000" dirty="0"/>
              <a:t>Verbs of appearance: appear, *look </a:t>
            </a:r>
            <a:r>
              <a:rPr lang="en-GB" altLang="de-DE" sz="2000" b="1" dirty="0"/>
              <a:t>(</a:t>
            </a:r>
            <a:r>
              <a:rPr lang="en-GB" altLang="de-DE" sz="2000" b="1" i="1" dirty="0" err="1"/>
              <a:t>aussehen</a:t>
            </a:r>
            <a:r>
              <a:rPr lang="en-GB" altLang="de-DE" sz="2000" b="1" dirty="0"/>
              <a:t>)</a:t>
            </a:r>
            <a:r>
              <a:rPr lang="en-GB" altLang="de-DE" sz="2000" dirty="0"/>
              <a:t>,</a:t>
            </a:r>
            <a:r>
              <a:rPr lang="en-GB" altLang="de-DE" sz="2000" b="1" dirty="0"/>
              <a:t> </a:t>
            </a:r>
            <a:r>
              <a:rPr lang="en-GB" altLang="de-DE" sz="2000" dirty="0"/>
              <a:t>seem, resemble</a:t>
            </a:r>
            <a:endParaRPr lang="de-AT" altLang="de-DE" sz="2000" dirty="0"/>
          </a:p>
          <a:p>
            <a:r>
              <a:rPr lang="en-GB" altLang="de-DE" sz="2000" dirty="0"/>
              <a:t>Other verbs: be, exist, concern, involve, lack, matter, contain, depend, include, *weigh </a:t>
            </a:r>
            <a:r>
              <a:rPr lang="en-GB" altLang="de-DE" sz="2000" b="1" dirty="0"/>
              <a:t>(have a certain weight)</a:t>
            </a:r>
            <a:endParaRPr lang="de-AT" altLang="de-DE" sz="2000" dirty="0"/>
          </a:p>
          <a:p>
            <a:pPr marL="0" indent="0">
              <a:buNone/>
            </a:pPr>
            <a:r>
              <a:rPr lang="en-GB" sz="2000" dirty="0"/>
              <a:t>*Some verbs can only be used in the present simple when used in the sense indicated in brackets. In other senses they can be used both in the present simple and continuous. See the examples on the following slide.</a:t>
            </a:r>
          </a:p>
          <a:p>
            <a:pPr>
              <a:buFont typeface="Wingdings" panose="05000000000000000000" pitchFamily="2" charset="2"/>
              <a:buNone/>
            </a:pPr>
            <a:endParaRPr lang="en-US" dirty="0"/>
          </a:p>
        </p:txBody>
      </p:sp>
    </p:spTree>
    <p:extLst>
      <p:ext uri="{BB962C8B-B14F-4D97-AF65-F5344CB8AC3E}">
        <p14:creationId xmlns:p14="http://schemas.microsoft.com/office/powerpoint/2010/main" val="174746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additive="base">
                                        <p:cTn id="2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anim calcmode="lin" valueType="num">
                                      <p:cBhvr additive="base">
                                        <p:cTn id="2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anim calcmode="lin" valueType="num">
                                      <p:cBhvr additive="base">
                                        <p:cTn id="3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7">
                                            <p:txEl>
                                              <p:pRg st="7" end="7"/>
                                            </p:txEl>
                                          </p:spTgt>
                                        </p:tgtEl>
                                        <p:attrNameLst>
                                          <p:attrName>style.visibility</p:attrName>
                                        </p:attrNameLst>
                                      </p:cBhvr>
                                      <p:to>
                                        <p:strVal val="visible"/>
                                      </p:to>
                                    </p:set>
                                    <p:anim calcmode="lin" valueType="num">
                                      <p:cBhvr additive="base">
                                        <p:cTn id="3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a:bodyPr>
          <a:lstStyle/>
          <a:p>
            <a:pPr eaLnBrk="1" hangingPunct="1"/>
            <a:r>
              <a:rPr lang="en-GB" dirty="0"/>
              <a:t>Stative verbs</a:t>
            </a:r>
          </a:p>
        </p:txBody>
      </p:sp>
      <p:sp>
        <p:nvSpPr>
          <p:cNvPr id="7" name="Inhaltsplatzhalter 6"/>
          <p:cNvSpPr>
            <a:spLocks noGrp="1"/>
          </p:cNvSpPr>
          <p:nvPr>
            <p:ph idx="1"/>
          </p:nvPr>
        </p:nvSpPr>
        <p:spPr>
          <a:xfrm>
            <a:off x="838200" y="1825625"/>
            <a:ext cx="10515600" cy="4575175"/>
          </a:xfrm>
        </p:spPr>
        <p:txBody>
          <a:bodyPr>
            <a:normAutofit fontScale="92500" lnSpcReduction="10000"/>
          </a:bodyPr>
          <a:lstStyle/>
          <a:p>
            <a:pPr>
              <a:buNone/>
            </a:pPr>
            <a:r>
              <a:rPr lang="en-GB" altLang="de-DE" sz="2400" b="1" dirty="0"/>
              <a:t>have</a:t>
            </a:r>
            <a:r>
              <a:rPr lang="en-GB" altLang="de-DE" sz="2400" dirty="0"/>
              <a:t>: </a:t>
            </a:r>
            <a:r>
              <a:rPr lang="en-GB" altLang="de-DE" sz="2400" i="1" dirty="0" err="1"/>
              <a:t>besitzen</a:t>
            </a:r>
            <a:r>
              <a:rPr lang="en-GB" altLang="de-DE" sz="2400" dirty="0"/>
              <a:t> =&gt; stative verb =&gt; ONLY present simple possible!</a:t>
            </a:r>
          </a:p>
          <a:p>
            <a:pPr>
              <a:buNone/>
            </a:pPr>
            <a:r>
              <a:rPr lang="en-GB" altLang="de-DE" sz="2400" dirty="0"/>
              <a:t>We </a:t>
            </a:r>
            <a:r>
              <a:rPr lang="en-GB" altLang="de-DE" sz="2400" i="1" dirty="0"/>
              <a:t>have</a:t>
            </a:r>
            <a:r>
              <a:rPr lang="en-GB" altLang="de-DE" sz="2400" dirty="0"/>
              <a:t> three children.</a:t>
            </a:r>
          </a:p>
          <a:p>
            <a:pPr>
              <a:buNone/>
            </a:pPr>
            <a:r>
              <a:rPr lang="en-GB" altLang="de-DE" sz="2400" b="1" dirty="0"/>
              <a:t>have</a:t>
            </a:r>
            <a:r>
              <a:rPr lang="en-GB" altLang="de-DE" sz="2400" dirty="0"/>
              <a:t>: </a:t>
            </a:r>
            <a:r>
              <a:rPr lang="en-GB" altLang="de-DE" sz="2400" i="1" dirty="0" err="1"/>
              <a:t>nehmen</a:t>
            </a:r>
            <a:r>
              <a:rPr lang="en-GB" altLang="de-DE" sz="2400" dirty="0"/>
              <a:t> =&gt; action =&gt; Present simple &amp; continuous possible</a:t>
            </a:r>
          </a:p>
          <a:p>
            <a:pPr>
              <a:buNone/>
            </a:pPr>
            <a:r>
              <a:rPr lang="en-GB" altLang="de-DE" sz="2400" dirty="0"/>
              <a:t>He </a:t>
            </a:r>
            <a:r>
              <a:rPr lang="en-GB" altLang="de-DE" sz="2400" i="1" dirty="0"/>
              <a:t>has</a:t>
            </a:r>
            <a:r>
              <a:rPr lang="en-GB" altLang="de-DE" sz="2400" dirty="0"/>
              <a:t> a shower every morning.</a:t>
            </a:r>
          </a:p>
          <a:p>
            <a:pPr>
              <a:buNone/>
            </a:pPr>
            <a:r>
              <a:rPr lang="en-GB" altLang="de-DE" sz="2400" dirty="0"/>
              <a:t>He </a:t>
            </a:r>
            <a:r>
              <a:rPr lang="en-GB" altLang="de-DE" sz="2400" i="1" dirty="0"/>
              <a:t>is having </a:t>
            </a:r>
            <a:r>
              <a:rPr lang="en-GB" altLang="de-DE" sz="2400" dirty="0"/>
              <a:t>a shower right now. </a:t>
            </a:r>
          </a:p>
          <a:p>
            <a:pPr>
              <a:buNone/>
            </a:pPr>
            <a:endParaRPr lang="en-GB" altLang="de-DE" sz="2400" dirty="0"/>
          </a:p>
          <a:p>
            <a:pPr>
              <a:buNone/>
            </a:pPr>
            <a:r>
              <a:rPr lang="en-GB" altLang="de-DE" sz="2400" b="1" dirty="0"/>
              <a:t>think</a:t>
            </a:r>
            <a:r>
              <a:rPr lang="en-GB" altLang="de-DE" sz="2400" dirty="0"/>
              <a:t>: expresses an opinion =&gt; stative verb =&gt; ONLY present simple possible!</a:t>
            </a:r>
          </a:p>
          <a:p>
            <a:pPr>
              <a:buNone/>
            </a:pPr>
            <a:r>
              <a:rPr lang="en-GB" altLang="de-DE" sz="2400" dirty="0"/>
              <a:t>I </a:t>
            </a:r>
            <a:r>
              <a:rPr lang="en-GB" altLang="de-DE" sz="2400" i="1" dirty="0"/>
              <a:t>think</a:t>
            </a:r>
            <a:r>
              <a:rPr lang="en-GB" altLang="de-DE" sz="2400" dirty="0"/>
              <a:t> it was a great party.</a:t>
            </a:r>
            <a:endParaRPr lang="de-AT" altLang="de-DE" sz="2400" dirty="0"/>
          </a:p>
          <a:p>
            <a:pPr>
              <a:buNone/>
            </a:pPr>
            <a:r>
              <a:rPr lang="en-GB" altLang="de-DE" sz="2400" b="1" dirty="0"/>
              <a:t>think</a:t>
            </a:r>
            <a:r>
              <a:rPr lang="en-GB" altLang="de-DE" sz="2400" dirty="0"/>
              <a:t>: </a:t>
            </a:r>
            <a:r>
              <a:rPr lang="en-GB" altLang="de-DE" sz="2400" i="1" dirty="0" err="1"/>
              <a:t>nachdenken</a:t>
            </a:r>
            <a:r>
              <a:rPr lang="en-GB" altLang="de-DE" sz="2400" i="1" dirty="0"/>
              <a:t>/</a:t>
            </a:r>
            <a:r>
              <a:rPr lang="en-GB" altLang="de-DE" sz="2400" i="1" dirty="0" err="1"/>
              <a:t>überlegen</a:t>
            </a:r>
            <a:r>
              <a:rPr lang="en-GB" altLang="de-DE" sz="2400" i="1" dirty="0"/>
              <a:t> </a:t>
            </a:r>
            <a:r>
              <a:rPr lang="en-GB" altLang="de-DE" sz="2400" dirty="0"/>
              <a:t>=&gt; action =&gt; Present simple &amp; continuous possible</a:t>
            </a:r>
          </a:p>
          <a:p>
            <a:pPr>
              <a:buNone/>
            </a:pPr>
            <a:r>
              <a:rPr lang="en-GB" altLang="de-DE" sz="2400" dirty="0"/>
              <a:t>I </a:t>
            </a:r>
            <a:r>
              <a:rPr lang="en-GB" altLang="de-DE" sz="2400" i="1" dirty="0"/>
              <a:t>am</a:t>
            </a:r>
            <a:r>
              <a:rPr lang="en-GB" altLang="de-DE" sz="2400" dirty="0"/>
              <a:t> </a:t>
            </a:r>
            <a:r>
              <a:rPr lang="en-GB" altLang="de-DE" sz="2400" i="1" dirty="0"/>
              <a:t>thinking</a:t>
            </a:r>
            <a:r>
              <a:rPr lang="en-GB" altLang="de-DE" sz="2400" dirty="0"/>
              <a:t> about my children right now.</a:t>
            </a:r>
          </a:p>
          <a:p>
            <a:pPr>
              <a:buNone/>
            </a:pPr>
            <a:r>
              <a:rPr lang="en-GB" altLang="de-DE" sz="2400" dirty="0"/>
              <a:t>I always </a:t>
            </a:r>
            <a:r>
              <a:rPr lang="en-GB" altLang="de-DE" sz="2400" i="1" dirty="0"/>
              <a:t>think</a:t>
            </a:r>
            <a:r>
              <a:rPr lang="en-GB" altLang="de-DE" sz="2400" dirty="0"/>
              <a:t> about my children. </a:t>
            </a:r>
          </a:p>
          <a:p>
            <a:pPr>
              <a:buFont typeface="Wingdings" panose="05000000000000000000" pitchFamily="2" charset="2"/>
              <a:buNone/>
            </a:pPr>
            <a:endParaRPr lang="en-US" dirty="0"/>
          </a:p>
        </p:txBody>
      </p:sp>
    </p:spTree>
    <p:extLst>
      <p:ext uri="{BB962C8B-B14F-4D97-AF65-F5344CB8AC3E}">
        <p14:creationId xmlns:p14="http://schemas.microsoft.com/office/powerpoint/2010/main" val="4128793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additive="base">
                                        <p:cTn id="1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additive="base">
                                        <p:cTn id="1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additive="base">
                                        <p:cTn id="2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additive="base">
                                        <p:cTn id="25"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anim calcmode="lin" valueType="num">
                                      <p:cBhvr additive="base">
                                        <p:cTn id="3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7">
                                            <p:txEl>
                                              <p:pRg st="7" end="7"/>
                                            </p:txEl>
                                          </p:spTgt>
                                        </p:tgtEl>
                                        <p:attrNameLst>
                                          <p:attrName>style.visibility</p:attrName>
                                        </p:attrNameLst>
                                      </p:cBhvr>
                                      <p:to>
                                        <p:strVal val="visible"/>
                                      </p:to>
                                    </p:set>
                                    <p:anim calcmode="lin" valueType="num">
                                      <p:cBhvr additive="base">
                                        <p:cTn id="3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7">
                                            <p:txEl>
                                              <p:pRg st="8" end="8"/>
                                            </p:txEl>
                                          </p:spTgt>
                                        </p:tgtEl>
                                        <p:attrNameLst>
                                          <p:attrName>style.visibility</p:attrName>
                                        </p:attrNameLst>
                                      </p:cBhvr>
                                      <p:to>
                                        <p:strVal val="visible"/>
                                      </p:to>
                                    </p:set>
                                    <p:anim calcmode="lin" valueType="num">
                                      <p:cBhvr additive="base">
                                        <p:cTn id="41"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7">
                                            <p:txEl>
                                              <p:pRg st="9" end="9"/>
                                            </p:txEl>
                                          </p:spTgt>
                                        </p:tgtEl>
                                        <p:attrNameLst>
                                          <p:attrName>style.visibility</p:attrName>
                                        </p:attrNameLst>
                                      </p:cBhvr>
                                      <p:to>
                                        <p:strVal val="visible"/>
                                      </p:to>
                                    </p:set>
                                    <p:anim calcmode="lin" valueType="num">
                                      <p:cBhvr additive="base">
                                        <p:cTn id="45"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7">
                                            <p:txEl>
                                              <p:pRg st="10" end="10"/>
                                            </p:txEl>
                                          </p:spTgt>
                                        </p:tgtEl>
                                        <p:attrNameLst>
                                          <p:attrName>style.visibility</p:attrName>
                                        </p:attrNameLst>
                                      </p:cBhvr>
                                      <p:to>
                                        <p:strVal val="visible"/>
                                      </p:to>
                                    </p:set>
                                    <p:anim calcmode="lin" valueType="num">
                                      <p:cBhvr additive="base">
                                        <p:cTn id="49"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851</Words>
  <Application>Microsoft Office PowerPoint</Application>
  <PresentationFormat>Widescreen</PresentationFormat>
  <Paragraphs>71</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Verdana</vt:lpstr>
      <vt:lpstr>Wingdings</vt:lpstr>
      <vt:lpstr>Office Theme</vt:lpstr>
      <vt:lpstr>Present simple - Uses</vt:lpstr>
      <vt:lpstr>Present simple - Uses</vt:lpstr>
      <vt:lpstr>Present simple – Negatives</vt:lpstr>
      <vt:lpstr>Present Continuous - Uses</vt:lpstr>
      <vt:lpstr>Present Continuous - Uses</vt:lpstr>
      <vt:lpstr>Present Continuous - Uses</vt:lpstr>
      <vt:lpstr>Present Continuous – Negatives</vt:lpstr>
      <vt:lpstr>Stative verbs</vt:lpstr>
      <vt:lpstr>Stative verbs</vt:lpstr>
    </vt:vector>
  </TitlesOfParts>
  <Company>FH Wiener Neustadt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Report-writing English I</dc:title>
  <dc:creator>Lacchini Jennifer</dc:creator>
  <cp:lastModifiedBy>Buczak John</cp:lastModifiedBy>
  <cp:revision>89</cp:revision>
  <cp:lastPrinted>2023-03-03T00:36:06Z</cp:lastPrinted>
  <dcterms:created xsi:type="dcterms:W3CDTF">2015-10-21T11:09:52Z</dcterms:created>
  <dcterms:modified xsi:type="dcterms:W3CDTF">2023-03-03T00:36:08Z</dcterms:modified>
</cp:coreProperties>
</file>