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2"/>
  </p:handoutMasterIdLst>
  <p:sldIdLst>
    <p:sldId id="257" r:id="rId2"/>
    <p:sldId id="258" r:id="rId3"/>
    <p:sldId id="263" r:id="rId4"/>
    <p:sldId id="260" r:id="rId5"/>
    <p:sldId id="261" r:id="rId6"/>
    <p:sldId id="262" r:id="rId7"/>
    <p:sldId id="259" r:id="rId8"/>
    <p:sldId id="264" r:id="rId9"/>
    <p:sldId id="265" r:id="rId10"/>
    <p:sldId id="266" r:id="rId11"/>
  </p:sldIdLst>
  <p:sldSz cx="12192000" cy="6858000"/>
  <p:notesSz cx="6858000" cy="9144000"/>
  <p:defaultTextStyle>
    <a:defPPr>
      <a:defRPr lang="de-DE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22" autoAdjust="0"/>
    <p:restoredTop sz="94660"/>
  </p:normalViewPr>
  <p:slideViewPr>
    <p:cSldViewPr snapToGrid="0">
      <p:cViewPr varScale="1">
        <p:scale>
          <a:sx n="60" d="100"/>
          <a:sy n="60" d="100"/>
        </p:scale>
        <p:origin x="836" y="4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fld id="{0F77EE8E-B7A9-4F0A-AD2F-0556EBBB0D49}" type="datetimeFigureOut">
              <a:rPr lang="en-US"/>
              <a:pPr>
                <a:defRPr/>
              </a:pPr>
              <a:t>5/31/2023</a:t>
            </a:fld>
            <a:endParaRPr lang="en-US"/>
          </a:p>
        </p:txBody>
      </p:sp>
      <p:sp>
        <p:nvSpPr>
          <p:cNvPr id="1741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fld id="{7CA95A46-2261-4BCA-B1FE-5DA0FE2617D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Formatvorlage des Untertitelmasters durch Klicken bearbeiten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F48EEA-2F78-4DDB-8046-04D3518E5AC4}" type="datetimeFigureOut">
              <a:rPr lang="de-AT"/>
              <a:pPr>
                <a:defRPr/>
              </a:pPr>
              <a:t>31.05.2023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679323-992D-410E-A82A-A7AFD60D2461}" type="slidenum">
              <a:rPr lang="de-AT"/>
              <a:pPr>
                <a:defRPr/>
              </a:pPr>
              <a:t>‹#›</a:t>
            </a:fld>
            <a:endParaRPr lang="de-A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E35BCC-EAF3-4AE6-800E-0E487BE2F1DB}" type="datetimeFigureOut">
              <a:rPr lang="de-AT"/>
              <a:pPr>
                <a:defRPr/>
              </a:pPr>
              <a:t>31.05.2023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48FC94-AEFF-475B-9962-595B5E669B38}" type="slidenum">
              <a:rPr lang="de-AT"/>
              <a:pPr>
                <a:defRPr/>
              </a:pPr>
              <a:t>‹#›</a:t>
            </a:fld>
            <a:endParaRPr lang="de-A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AEC4C4-19DE-4F1F-881D-13ADA81DFBE1}" type="datetimeFigureOut">
              <a:rPr lang="de-AT"/>
              <a:pPr>
                <a:defRPr/>
              </a:pPr>
              <a:t>31.05.2023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BC0674-352F-419E-82D3-AB9EE9BA0873}" type="slidenum">
              <a:rPr lang="de-AT"/>
              <a:pPr>
                <a:defRPr/>
              </a:pPr>
              <a:t>‹#›</a:t>
            </a:fld>
            <a:endParaRPr lang="de-A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60000"/>
              <a:lumOff val="40000"/>
            </a:schemeClr>
          </a:solidFill>
        </p:spPr>
        <p:txBody>
          <a:bodyPr/>
          <a:lstStyle>
            <a:lvl1pPr>
              <a:defRPr b="1"/>
            </a:lvl1pPr>
          </a:lstStyle>
          <a:p>
            <a:r>
              <a:rPr lang="de-DE" dirty="0"/>
              <a:t>Titelmasterformat durch Klicken bearbeiten</a:t>
            </a:r>
            <a:endParaRPr lang="de-AT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none"/>
        </p:style>
        <p:txBody>
          <a:bodyPr/>
          <a:lstStyle/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de-AT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44D858-0D1F-4D79-9C36-E0D9011FC83A}" type="datetimeFigureOut">
              <a:rPr lang="de-AT"/>
              <a:pPr>
                <a:defRPr/>
              </a:pPr>
              <a:t>31.05.2023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723C74-2022-40B8-8F16-82B5E20E85EA}" type="slidenum">
              <a:rPr lang="de-AT"/>
              <a:pPr>
                <a:defRPr/>
              </a:pPr>
              <a:t>‹#›</a:t>
            </a:fld>
            <a:endParaRPr lang="de-A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17345A-BB28-4293-BD27-ED9C6ED5C8DB}" type="datetimeFigureOut">
              <a:rPr lang="de-AT"/>
              <a:pPr>
                <a:defRPr/>
              </a:pPr>
              <a:t>31.05.2023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AEA6C6-83A7-4DB8-9B5C-A16C9E3C146F}" type="slidenum">
              <a:rPr lang="de-AT"/>
              <a:pPr>
                <a:defRPr/>
              </a:pPr>
              <a:t>‹#›</a:t>
            </a:fld>
            <a:endParaRPr lang="de-A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5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E766A4-C397-4C04-8185-2DA8A6F9BB3D}" type="datetimeFigureOut">
              <a:rPr lang="de-AT"/>
              <a:pPr>
                <a:defRPr/>
              </a:pPr>
              <a:t>31.05.2023</a:t>
            </a:fld>
            <a:endParaRPr lang="de-AT"/>
          </a:p>
        </p:txBody>
      </p:sp>
      <p:sp>
        <p:nvSpPr>
          <p:cNvPr id="6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AT"/>
          </a:p>
        </p:txBody>
      </p:sp>
      <p:sp>
        <p:nvSpPr>
          <p:cNvPr id="7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0C294B-4D9F-43EB-B188-9C1E03055FBC}" type="slidenum">
              <a:rPr lang="de-AT"/>
              <a:pPr>
                <a:defRPr/>
              </a:pPr>
              <a:t>‹#›</a:t>
            </a:fld>
            <a:endParaRPr lang="de-A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7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F70440-1DDE-4AA8-83C0-E7A24808C0C7}" type="datetimeFigureOut">
              <a:rPr lang="de-AT"/>
              <a:pPr>
                <a:defRPr/>
              </a:pPr>
              <a:t>31.05.2023</a:t>
            </a:fld>
            <a:endParaRPr lang="de-AT"/>
          </a:p>
        </p:txBody>
      </p:sp>
      <p:sp>
        <p:nvSpPr>
          <p:cNvPr id="8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AT"/>
          </a:p>
        </p:txBody>
      </p:sp>
      <p:sp>
        <p:nvSpPr>
          <p:cNvPr id="9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219F11-6261-4013-A591-6F44BBD54EBF}" type="slidenum">
              <a:rPr lang="de-AT"/>
              <a:pPr>
                <a:defRPr/>
              </a:pPr>
              <a:t>‹#›</a:t>
            </a:fld>
            <a:endParaRPr lang="de-A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C5BC41-DB08-4491-8BC1-2DD7DBF99EC1}" type="datetimeFigureOut">
              <a:rPr lang="de-AT"/>
              <a:pPr>
                <a:defRPr/>
              </a:pPr>
              <a:t>31.05.2023</a:t>
            </a:fld>
            <a:endParaRPr lang="de-AT"/>
          </a:p>
        </p:txBody>
      </p:sp>
      <p:sp>
        <p:nvSpPr>
          <p:cNvPr id="4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AT"/>
          </a:p>
        </p:txBody>
      </p:sp>
      <p:sp>
        <p:nvSpPr>
          <p:cNvPr id="5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7EDED5-1917-4CF9-8532-B71E4A1129F6}" type="slidenum">
              <a:rPr lang="de-AT"/>
              <a:pPr>
                <a:defRPr/>
              </a:pPr>
              <a:t>‹#›</a:t>
            </a:fld>
            <a:endParaRPr lang="de-A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085517-E36F-4642-93AA-05E16E0C1770}" type="datetimeFigureOut">
              <a:rPr lang="de-AT"/>
              <a:pPr>
                <a:defRPr/>
              </a:pPr>
              <a:t>31.05.2023</a:t>
            </a:fld>
            <a:endParaRPr lang="de-AT"/>
          </a:p>
        </p:txBody>
      </p:sp>
      <p:sp>
        <p:nvSpPr>
          <p:cNvPr id="3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AT"/>
          </a:p>
        </p:txBody>
      </p:sp>
      <p:sp>
        <p:nvSpPr>
          <p:cNvPr id="4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CD154B-B64F-41F2-8957-60D35B342158}" type="slidenum">
              <a:rPr lang="de-AT"/>
              <a:pPr>
                <a:defRPr/>
              </a:pPr>
              <a:t>‹#›</a:t>
            </a:fld>
            <a:endParaRPr lang="de-A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CA1B37-D9C0-4375-B28F-A0CC64895DEB}" type="datetimeFigureOut">
              <a:rPr lang="de-AT"/>
              <a:pPr>
                <a:defRPr/>
              </a:pPr>
              <a:t>31.05.2023</a:t>
            </a:fld>
            <a:endParaRPr lang="de-AT"/>
          </a:p>
        </p:txBody>
      </p:sp>
      <p:sp>
        <p:nvSpPr>
          <p:cNvPr id="6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AT"/>
          </a:p>
        </p:txBody>
      </p:sp>
      <p:sp>
        <p:nvSpPr>
          <p:cNvPr id="7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DA0929-A28D-4F1D-92CD-7CA70023B389}" type="slidenum">
              <a:rPr lang="de-AT"/>
              <a:pPr>
                <a:defRPr/>
              </a:pPr>
              <a:t>‹#›</a:t>
            </a:fld>
            <a:endParaRPr lang="de-A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de-AT" noProof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6146CD-3DD5-442B-9E42-BC93B06F7834}" type="datetimeFigureOut">
              <a:rPr lang="de-AT"/>
              <a:pPr>
                <a:defRPr/>
              </a:pPr>
              <a:t>31.05.2023</a:t>
            </a:fld>
            <a:endParaRPr lang="de-AT"/>
          </a:p>
        </p:txBody>
      </p:sp>
      <p:sp>
        <p:nvSpPr>
          <p:cNvPr id="6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AT"/>
          </a:p>
        </p:txBody>
      </p:sp>
      <p:sp>
        <p:nvSpPr>
          <p:cNvPr id="7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5D2645-5ECE-4385-9CD7-A4D202E3F3E5}" type="slidenum">
              <a:rPr lang="de-AT"/>
              <a:pPr>
                <a:defRPr/>
              </a:pPr>
              <a:t>‹#›</a:t>
            </a:fld>
            <a:endParaRPr lang="de-A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elplatzhalter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1027" name="Textplatzhalter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02C3EBB4-D60C-41E0-AD70-A75F174E7390}" type="datetimeFigureOut">
              <a:rPr lang="de-AT"/>
              <a:pPr>
                <a:defRPr/>
              </a:pPr>
              <a:t>31.05.2023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7AA4F729-B451-4D57-92B4-F5B98119A876}" type="slidenum">
              <a:rPr lang="de-AT"/>
              <a:pPr>
                <a:defRPr/>
              </a:pPr>
              <a:t>‹#›</a:t>
            </a:fld>
            <a:endParaRPr lang="de-A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GB" dirty="0"/>
              <a:t>Expressions of duration – Practice - 1</a:t>
            </a:r>
          </a:p>
        </p:txBody>
      </p:sp>
      <p:sp>
        <p:nvSpPr>
          <p:cNvPr id="7" name="Inhaltsplatzhalter 6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575175"/>
          </a:xfrm>
        </p:spPr>
        <p:txBody>
          <a:bodyPr>
            <a:normAutofit/>
          </a:bodyPr>
          <a:lstStyle/>
          <a:p>
            <a:pPr marL="0" indent="0">
              <a:buFont typeface="Wingdings" panose="05000000000000000000" pitchFamily="2" charset="2"/>
              <a:buNone/>
            </a:pPr>
            <a:r>
              <a:rPr lang="en-GB" altLang="de-DE" b="1" dirty="0"/>
              <a:t>I + work for the police (2013 =&gt; now = 10 years)</a:t>
            </a:r>
          </a:p>
          <a:p>
            <a:pPr marL="0" indent="0">
              <a:buFont typeface="Wingdings" panose="05000000000000000000" pitchFamily="2" charset="2"/>
              <a:buNone/>
            </a:pPr>
            <a:r>
              <a:rPr lang="en-GB" altLang="de-DE" b="1" dirty="0"/>
              <a:t>Form two sentences, one using for and one using since:</a:t>
            </a:r>
          </a:p>
          <a:p>
            <a:pPr>
              <a:buFont typeface="Symbol" panose="05050102010706020507" pitchFamily="18" charset="2"/>
              <a:buChar char="Þ"/>
            </a:pPr>
            <a:r>
              <a:rPr lang="en-GB" altLang="de-DE" b="1" dirty="0"/>
              <a:t>I </a:t>
            </a:r>
            <a:r>
              <a:rPr lang="en-GB" altLang="de-DE" b="1" dirty="0">
                <a:solidFill>
                  <a:srgbClr val="FF0000"/>
                </a:solidFill>
              </a:rPr>
              <a:t>have been working </a:t>
            </a:r>
            <a:r>
              <a:rPr lang="en-GB" altLang="de-DE" b="1" dirty="0"/>
              <a:t>for the police for ten years.</a:t>
            </a:r>
          </a:p>
          <a:p>
            <a:pPr>
              <a:buFont typeface="Symbol" panose="05050102010706020507" pitchFamily="18" charset="2"/>
              <a:buChar char="Þ"/>
            </a:pPr>
            <a:r>
              <a:rPr lang="en-GB" altLang="de-DE" b="1" dirty="0"/>
              <a:t>I </a:t>
            </a:r>
            <a:r>
              <a:rPr lang="en-GB" altLang="de-DE" b="1" dirty="0">
                <a:solidFill>
                  <a:srgbClr val="FF0000"/>
                </a:solidFill>
              </a:rPr>
              <a:t>have been working </a:t>
            </a:r>
            <a:r>
              <a:rPr lang="en-GB" altLang="de-DE" b="1" dirty="0"/>
              <a:t>for the police since 2013.</a:t>
            </a:r>
          </a:p>
          <a:p>
            <a:pPr marL="0" indent="0">
              <a:buFont typeface="Wingdings" panose="05000000000000000000" pitchFamily="2" charset="2"/>
              <a:buNone/>
            </a:pPr>
            <a:endParaRPr lang="en-GB" altLang="de-DE" b="1" dirty="0"/>
          </a:p>
          <a:p>
            <a:pPr marL="0" indent="0">
              <a:buFont typeface="Wingdings" panose="05000000000000000000" pitchFamily="2" charset="2"/>
              <a:buNone/>
            </a:pPr>
            <a:r>
              <a:rPr lang="en-GB" altLang="de-DE" b="1" dirty="0"/>
              <a:t>Form two questions, one to get an answer with for and one with since:</a:t>
            </a:r>
          </a:p>
          <a:p>
            <a:pPr>
              <a:buFont typeface="Symbol" panose="05050102010706020507" pitchFamily="18" charset="2"/>
              <a:buChar char="Þ"/>
            </a:pPr>
            <a:r>
              <a:rPr lang="en-GB" altLang="de-DE" b="1" dirty="0"/>
              <a:t>How long </a:t>
            </a:r>
            <a:r>
              <a:rPr lang="en-GB" altLang="de-DE" b="1" dirty="0">
                <a:solidFill>
                  <a:srgbClr val="FF0000"/>
                </a:solidFill>
              </a:rPr>
              <a:t>have you been working </a:t>
            </a:r>
            <a:r>
              <a:rPr lang="en-GB" altLang="de-DE" b="1" dirty="0"/>
              <a:t>for the police?</a:t>
            </a:r>
          </a:p>
          <a:p>
            <a:pPr>
              <a:buFont typeface="Symbol" panose="05050102010706020507" pitchFamily="18" charset="2"/>
              <a:buChar char="Þ"/>
            </a:pPr>
            <a:r>
              <a:rPr lang="en-GB" altLang="de-DE" b="1" dirty="0"/>
              <a:t>Since when </a:t>
            </a:r>
            <a:r>
              <a:rPr lang="en-GB" altLang="de-DE" b="1" dirty="0">
                <a:solidFill>
                  <a:srgbClr val="FF0000"/>
                </a:solidFill>
              </a:rPr>
              <a:t>have you been working </a:t>
            </a:r>
            <a:r>
              <a:rPr lang="en-GB" altLang="de-DE" b="1" dirty="0"/>
              <a:t>for the police?</a:t>
            </a:r>
          </a:p>
          <a:p>
            <a:pPr marL="0" indent="0">
              <a:buFont typeface="Wingdings" panose="05000000000000000000" pitchFamily="2" charset="2"/>
              <a:buNone/>
            </a:pPr>
            <a:endParaRPr lang="de-DE" altLang="de-DE" b="1" dirty="0"/>
          </a:p>
          <a:p>
            <a:pPr marL="0" indent="0">
              <a:buFont typeface="Wingdings" panose="05000000000000000000" pitchFamily="2" charset="2"/>
              <a:buNone/>
            </a:pPr>
            <a:endParaRPr lang="en-GB" altLang="de-DE" sz="2400" b="1" dirty="0"/>
          </a:p>
          <a:p>
            <a:pPr marL="0" indent="0">
              <a:buNone/>
            </a:pPr>
            <a:endParaRPr lang="en-US" sz="8000" dirty="0"/>
          </a:p>
          <a:p>
            <a:pPr marL="0" indent="0">
              <a:buNone/>
            </a:pPr>
            <a:endParaRPr lang="en-US" sz="8000" dirty="0"/>
          </a:p>
          <a:p>
            <a:pPr marL="0" indent="0" eaLnBrk="1" hangingPunct="1">
              <a:lnSpc>
                <a:spcPct val="80000"/>
              </a:lnSpc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55681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GB" dirty="0"/>
              <a:t>Expressions of duration – Practice - 10</a:t>
            </a:r>
          </a:p>
        </p:txBody>
      </p:sp>
      <p:sp>
        <p:nvSpPr>
          <p:cNvPr id="7" name="Inhaltsplatzhalter 6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575175"/>
          </a:xfrm>
        </p:spPr>
        <p:txBody>
          <a:bodyPr>
            <a:normAutofit/>
          </a:bodyPr>
          <a:lstStyle/>
          <a:p>
            <a:pPr marL="0" indent="0">
              <a:buFont typeface="Wingdings" panose="05000000000000000000" pitchFamily="2" charset="2"/>
              <a:buNone/>
            </a:pPr>
            <a:r>
              <a:rPr lang="en-GB" altLang="de-DE" b="1" dirty="0"/>
              <a:t>I + stop over 50 drunk drivers (since April)</a:t>
            </a:r>
          </a:p>
          <a:p>
            <a:pPr marL="0" indent="0">
              <a:buFont typeface="Wingdings" panose="05000000000000000000" pitchFamily="2" charset="2"/>
              <a:buNone/>
            </a:pPr>
            <a:r>
              <a:rPr lang="en-GB" altLang="de-DE" b="1" dirty="0"/>
              <a:t>Form a sentence:</a:t>
            </a:r>
          </a:p>
          <a:p>
            <a:pPr>
              <a:buFont typeface="Symbol" panose="05050102010706020507" pitchFamily="18" charset="2"/>
              <a:buChar char="Þ"/>
            </a:pPr>
            <a:r>
              <a:rPr lang="en-GB" altLang="de-DE" b="1" dirty="0"/>
              <a:t>I </a:t>
            </a:r>
            <a:r>
              <a:rPr lang="en-GB" altLang="de-DE" b="1" dirty="0">
                <a:solidFill>
                  <a:srgbClr val="FF0000"/>
                </a:solidFill>
              </a:rPr>
              <a:t>have stopped </a:t>
            </a:r>
            <a:r>
              <a:rPr lang="en-GB" altLang="de-DE" b="1" dirty="0"/>
              <a:t>over 50 drunk drivers since April.</a:t>
            </a:r>
          </a:p>
          <a:p>
            <a:pPr marL="0" indent="0">
              <a:buFont typeface="Wingdings" panose="05000000000000000000" pitchFamily="2" charset="2"/>
              <a:buNone/>
            </a:pPr>
            <a:endParaRPr lang="en-GB" altLang="de-DE" b="1" dirty="0"/>
          </a:p>
          <a:p>
            <a:pPr marL="0" indent="0">
              <a:buFont typeface="Wingdings" panose="05000000000000000000" pitchFamily="2" charset="2"/>
              <a:buNone/>
            </a:pPr>
            <a:r>
              <a:rPr lang="en-GB" altLang="de-DE" b="1" dirty="0"/>
              <a:t>Form a question to get the above answer:</a:t>
            </a:r>
          </a:p>
          <a:p>
            <a:pPr>
              <a:buFont typeface="Symbol" panose="05050102010706020507" pitchFamily="18" charset="2"/>
              <a:buChar char="Þ"/>
            </a:pPr>
            <a:r>
              <a:rPr lang="en-GB" altLang="de-DE" b="1" dirty="0"/>
              <a:t>Since when </a:t>
            </a:r>
            <a:r>
              <a:rPr lang="en-GB" altLang="de-DE" b="1" dirty="0">
                <a:solidFill>
                  <a:srgbClr val="FF0000"/>
                </a:solidFill>
              </a:rPr>
              <a:t>have you stopped </a:t>
            </a:r>
            <a:r>
              <a:rPr lang="en-GB" altLang="de-DE" b="1" dirty="0"/>
              <a:t>50 drunk drivers?</a:t>
            </a:r>
          </a:p>
          <a:p>
            <a:pPr marL="0" indent="0">
              <a:buFont typeface="Wingdings" panose="05000000000000000000" pitchFamily="2" charset="2"/>
              <a:buNone/>
            </a:pPr>
            <a:endParaRPr lang="de-DE" altLang="de-DE" b="1" dirty="0"/>
          </a:p>
          <a:p>
            <a:pPr marL="0" indent="0">
              <a:buFont typeface="Wingdings" panose="05000000000000000000" pitchFamily="2" charset="2"/>
              <a:buNone/>
            </a:pPr>
            <a:endParaRPr lang="en-GB" altLang="de-DE" sz="2400" b="1" dirty="0"/>
          </a:p>
          <a:p>
            <a:pPr marL="0" indent="0">
              <a:buNone/>
            </a:pPr>
            <a:endParaRPr lang="en-US" sz="8000" dirty="0"/>
          </a:p>
          <a:p>
            <a:pPr marL="0" indent="0">
              <a:buNone/>
            </a:pPr>
            <a:endParaRPr lang="en-US" sz="8000" dirty="0"/>
          </a:p>
          <a:p>
            <a:pPr marL="0" indent="0" eaLnBrk="1" hangingPunct="1">
              <a:lnSpc>
                <a:spcPct val="80000"/>
              </a:lnSpc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07795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GB" dirty="0"/>
              <a:t>Expressions of duration – Practice - 2</a:t>
            </a:r>
          </a:p>
        </p:txBody>
      </p:sp>
      <p:sp>
        <p:nvSpPr>
          <p:cNvPr id="7" name="Inhaltsplatzhalter 6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575175"/>
          </a:xfrm>
        </p:spPr>
        <p:txBody>
          <a:bodyPr>
            <a:normAutofit/>
          </a:bodyPr>
          <a:lstStyle/>
          <a:p>
            <a:pPr marL="0" indent="0">
              <a:buFont typeface="Wingdings" panose="05000000000000000000" pitchFamily="2" charset="2"/>
              <a:buNone/>
            </a:pPr>
            <a:r>
              <a:rPr lang="en-GB" altLang="de-DE" b="1" dirty="0"/>
              <a:t>Peter has retired. He + work for the police (2010 =&gt; 2020 = 10 years)</a:t>
            </a:r>
          </a:p>
          <a:p>
            <a:pPr marL="0" indent="0">
              <a:buFont typeface="Wingdings" panose="05000000000000000000" pitchFamily="2" charset="2"/>
              <a:buNone/>
            </a:pPr>
            <a:r>
              <a:rPr lang="en-GB" altLang="de-DE" b="1" dirty="0"/>
              <a:t>Form one sentence, one using for:</a:t>
            </a:r>
          </a:p>
          <a:p>
            <a:pPr>
              <a:buFont typeface="Symbol" panose="05050102010706020507" pitchFamily="18" charset="2"/>
              <a:buChar char="Þ"/>
            </a:pPr>
            <a:r>
              <a:rPr lang="en-GB" altLang="de-DE" b="1" dirty="0"/>
              <a:t>Peter </a:t>
            </a:r>
            <a:r>
              <a:rPr lang="en-GB" altLang="de-DE" b="1" dirty="0">
                <a:solidFill>
                  <a:srgbClr val="FF0000"/>
                </a:solidFill>
              </a:rPr>
              <a:t>worked </a:t>
            </a:r>
            <a:r>
              <a:rPr lang="en-GB" altLang="de-DE" b="1" dirty="0"/>
              <a:t>for the police for ten years.</a:t>
            </a:r>
          </a:p>
          <a:p>
            <a:pPr>
              <a:buFont typeface="Symbol" panose="05050102010706020507" pitchFamily="18" charset="2"/>
              <a:buChar char="Þ"/>
            </a:pPr>
            <a:endParaRPr lang="en-GB" altLang="de-DE" b="1" dirty="0"/>
          </a:p>
          <a:p>
            <a:pPr marL="0" indent="0">
              <a:buFont typeface="Wingdings" panose="05000000000000000000" pitchFamily="2" charset="2"/>
              <a:buNone/>
            </a:pPr>
            <a:r>
              <a:rPr lang="en-GB" altLang="de-DE" b="1" dirty="0"/>
              <a:t>Form a question to get the answer above:</a:t>
            </a:r>
          </a:p>
          <a:p>
            <a:pPr>
              <a:buFont typeface="Symbol" panose="05050102010706020507" pitchFamily="18" charset="2"/>
              <a:buChar char="Þ"/>
            </a:pPr>
            <a:r>
              <a:rPr lang="en-GB" altLang="de-DE" b="1" dirty="0"/>
              <a:t>How long </a:t>
            </a:r>
            <a:r>
              <a:rPr lang="en-GB" altLang="de-DE" b="1" dirty="0">
                <a:solidFill>
                  <a:srgbClr val="FF0000"/>
                </a:solidFill>
              </a:rPr>
              <a:t>did Peter work </a:t>
            </a:r>
            <a:r>
              <a:rPr lang="en-GB" altLang="de-DE" b="1" dirty="0"/>
              <a:t>for the police?</a:t>
            </a:r>
          </a:p>
          <a:p>
            <a:pPr marL="0" indent="0">
              <a:buFont typeface="Wingdings" panose="05000000000000000000" pitchFamily="2" charset="2"/>
              <a:buNone/>
            </a:pPr>
            <a:endParaRPr lang="de-DE" altLang="de-DE" b="1" dirty="0"/>
          </a:p>
          <a:p>
            <a:pPr marL="0" indent="0">
              <a:buFont typeface="Wingdings" panose="05000000000000000000" pitchFamily="2" charset="2"/>
              <a:buNone/>
            </a:pPr>
            <a:endParaRPr lang="en-GB" altLang="de-DE" sz="2400" b="1" dirty="0"/>
          </a:p>
          <a:p>
            <a:pPr marL="0" indent="0">
              <a:buNone/>
            </a:pPr>
            <a:endParaRPr lang="en-US" sz="8000" dirty="0"/>
          </a:p>
          <a:p>
            <a:pPr marL="0" indent="0">
              <a:buNone/>
            </a:pPr>
            <a:endParaRPr lang="en-US" sz="8000" dirty="0"/>
          </a:p>
          <a:p>
            <a:pPr marL="0" indent="0" eaLnBrk="1" hangingPunct="1">
              <a:lnSpc>
                <a:spcPct val="80000"/>
              </a:lnSpc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83041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GB" dirty="0"/>
              <a:t>Expressions of duration – Practice - 3</a:t>
            </a:r>
          </a:p>
        </p:txBody>
      </p:sp>
      <p:sp>
        <p:nvSpPr>
          <p:cNvPr id="7" name="Inhaltsplatzhalter 6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575175"/>
          </a:xfrm>
        </p:spPr>
        <p:txBody>
          <a:bodyPr>
            <a:normAutofit/>
          </a:bodyPr>
          <a:lstStyle/>
          <a:p>
            <a:pPr marL="0" indent="0">
              <a:buFont typeface="Wingdings" panose="05000000000000000000" pitchFamily="2" charset="2"/>
              <a:buNone/>
            </a:pPr>
            <a:r>
              <a:rPr lang="en-GB" altLang="de-DE" b="1" dirty="0"/>
              <a:t>Mark + investigate this bank robbery (January =&gt; now = 4 months)</a:t>
            </a:r>
          </a:p>
          <a:p>
            <a:pPr marL="0" indent="0">
              <a:buFont typeface="Wingdings" panose="05000000000000000000" pitchFamily="2" charset="2"/>
              <a:buNone/>
            </a:pPr>
            <a:r>
              <a:rPr lang="en-GB" altLang="de-DE" b="1" dirty="0"/>
              <a:t>Form two sentences, one using for and one using since:</a:t>
            </a:r>
          </a:p>
          <a:p>
            <a:pPr>
              <a:buFont typeface="Symbol" panose="05050102010706020507" pitchFamily="18" charset="2"/>
              <a:buChar char="Þ"/>
            </a:pPr>
            <a:r>
              <a:rPr lang="en-GB" altLang="de-DE" b="1" dirty="0"/>
              <a:t>Mark </a:t>
            </a:r>
            <a:r>
              <a:rPr lang="en-GB" altLang="de-DE" b="1" dirty="0">
                <a:solidFill>
                  <a:srgbClr val="FF0000"/>
                </a:solidFill>
              </a:rPr>
              <a:t>has been investigating </a:t>
            </a:r>
            <a:r>
              <a:rPr lang="en-GB" altLang="de-DE" b="1" dirty="0"/>
              <a:t>the bank robbery for four months.</a:t>
            </a:r>
          </a:p>
          <a:p>
            <a:pPr>
              <a:buFont typeface="Symbol" panose="05050102010706020507" pitchFamily="18" charset="2"/>
              <a:buChar char="Þ"/>
            </a:pPr>
            <a:r>
              <a:rPr lang="en-GB" altLang="de-DE" b="1" dirty="0"/>
              <a:t>Mark </a:t>
            </a:r>
            <a:r>
              <a:rPr lang="en-GB" altLang="de-DE" b="1" dirty="0">
                <a:solidFill>
                  <a:srgbClr val="FF0000"/>
                </a:solidFill>
              </a:rPr>
              <a:t>has been investigating </a:t>
            </a:r>
            <a:r>
              <a:rPr lang="en-GB" altLang="de-DE" b="1" dirty="0"/>
              <a:t>the bank robbery since January.</a:t>
            </a:r>
          </a:p>
          <a:p>
            <a:pPr marL="0" indent="0">
              <a:buFont typeface="Wingdings" panose="05000000000000000000" pitchFamily="2" charset="2"/>
              <a:buNone/>
            </a:pPr>
            <a:endParaRPr lang="en-GB" altLang="de-DE" b="1" dirty="0"/>
          </a:p>
          <a:p>
            <a:pPr marL="0" indent="0">
              <a:buFont typeface="Wingdings" panose="05000000000000000000" pitchFamily="2" charset="2"/>
              <a:buNone/>
            </a:pPr>
            <a:r>
              <a:rPr lang="en-GB" altLang="de-DE" b="1" dirty="0"/>
              <a:t>Form two questions, one to get an answer with for and one with since:</a:t>
            </a:r>
          </a:p>
          <a:p>
            <a:pPr>
              <a:buFont typeface="Symbol" panose="05050102010706020507" pitchFamily="18" charset="2"/>
              <a:buChar char="Þ"/>
            </a:pPr>
            <a:r>
              <a:rPr lang="en-GB" altLang="de-DE" b="1" dirty="0"/>
              <a:t>How long </a:t>
            </a:r>
            <a:r>
              <a:rPr lang="en-GB" altLang="de-DE" b="1" dirty="0">
                <a:solidFill>
                  <a:srgbClr val="FF0000"/>
                </a:solidFill>
              </a:rPr>
              <a:t>has Mark been investigating </a:t>
            </a:r>
            <a:r>
              <a:rPr lang="en-GB" altLang="de-DE" b="1" dirty="0"/>
              <a:t>the bank robbery?</a:t>
            </a:r>
          </a:p>
          <a:p>
            <a:pPr>
              <a:buFont typeface="Symbol" panose="05050102010706020507" pitchFamily="18" charset="2"/>
              <a:buChar char="Þ"/>
            </a:pPr>
            <a:r>
              <a:rPr lang="en-GB" altLang="de-DE" b="1" dirty="0"/>
              <a:t>Since when </a:t>
            </a:r>
            <a:r>
              <a:rPr lang="en-GB" altLang="de-DE" b="1" dirty="0">
                <a:solidFill>
                  <a:srgbClr val="FF0000"/>
                </a:solidFill>
              </a:rPr>
              <a:t>has Mark been investigating </a:t>
            </a:r>
            <a:r>
              <a:rPr lang="en-GB" altLang="de-DE" b="1" dirty="0"/>
              <a:t>the bank robbery?</a:t>
            </a:r>
          </a:p>
          <a:p>
            <a:pPr marL="0" indent="0">
              <a:buFont typeface="Wingdings" panose="05000000000000000000" pitchFamily="2" charset="2"/>
              <a:buNone/>
            </a:pPr>
            <a:endParaRPr lang="de-DE" altLang="de-DE" b="1" dirty="0"/>
          </a:p>
          <a:p>
            <a:pPr marL="0" indent="0">
              <a:buFont typeface="Wingdings" panose="05000000000000000000" pitchFamily="2" charset="2"/>
              <a:buNone/>
            </a:pPr>
            <a:endParaRPr lang="en-GB" altLang="de-DE" sz="2400" b="1" dirty="0"/>
          </a:p>
          <a:p>
            <a:pPr marL="0" indent="0">
              <a:buNone/>
            </a:pPr>
            <a:endParaRPr lang="en-US" sz="8000" dirty="0"/>
          </a:p>
          <a:p>
            <a:pPr marL="0" indent="0">
              <a:buNone/>
            </a:pPr>
            <a:endParaRPr lang="en-US" sz="8000" dirty="0"/>
          </a:p>
          <a:p>
            <a:pPr marL="0" indent="0" eaLnBrk="1" hangingPunct="1">
              <a:lnSpc>
                <a:spcPct val="80000"/>
              </a:lnSpc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82855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GB" dirty="0"/>
              <a:t>Expressions of duration – Practice - 4</a:t>
            </a:r>
          </a:p>
        </p:txBody>
      </p:sp>
      <p:sp>
        <p:nvSpPr>
          <p:cNvPr id="7" name="Inhaltsplatzhalter 6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575175"/>
          </a:xfrm>
        </p:spPr>
        <p:txBody>
          <a:bodyPr>
            <a:normAutofit/>
          </a:bodyPr>
          <a:lstStyle/>
          <a:p>
            <a:pPr marL="0" indent="0">
              <a:buFont typeface="Wingdings" panose="05000000000000000000" pitchFamily="2" charset="2"/>
              <a:buNone/>
            </a:pPr>
            <a:r>
              <a:rPr lang="en-GB" altLang="de-DE" b="1" dirty="0"/>
              <a:t>The case of the bank robbery is closed. Mark + investigate the bank robbery (January =&gt; March = 2 months)</a:t>
            </a:r>
          </a:p>
          <a:p>
            <a:pPr marL="0" indent="0">
              <a:buFont typeface="Wingdings" panose="05000000000000000000" pitchFamily="2" charset="2"/>
              <a:buNone/>
            </a:pPr>
            <a:r>
              <a:rPr lang="en-GB" altLang="de-DE" b="1" dirty="0"/>
              <a:t>Form one sentence, one using for:</a:t>
            </a:r>
          </a:p>
          <a:p>
            <a:pPr>
              <a:buFont typeface="Symbol" panose="05050102010706020507" pitchFamily="18" charset="2"/>
              <a:buChar char="Þ"/>
            </a:pPr>
            <a:r>
              <a:rPr lang="en-GB" altLang="de-DE" b="1" dirty="0"/>
              <a:t>Mark </a:t>
            </a:r>
            <a:r>
              <a:rPr lang="en-GB" altLang="de-DE" b="1" dirty="0">
                <a:solidFill>
                  <a:srgbClr val="FF0000"/>
                </a:solidFill>
              </a:rPr>
              <a:t>investigated </a:t>
            </a:r>
            <a:r>
              <a:rPr lang="en-GB" altLang="de-DE" b="1" dirty="0"/>
              <a:t>the bank robbery for two months.</a:t>
            </a:r>
          </a:p>
          <a:p>
            <a:pPr>
              <a:buFont typeface="Symbol" panose="05050102010706020507" pitchFamily="18" charset="2"/>
              <a:buChar char="Þ"/>
            </a:pPr>
            <a:endParaRPr lang="en-GB" altLang="de-DE" b="1" dirty="0"/>
          </a:p>
          <a:p>
            <a:pPr marL="0" indent="0">
              <a:buFont typeface="Wingdings" panose="05000000000000000000" pitchFamily="2" charset="2"/>
              <a:buNone/>
            </a:pPr>
            <a:r>
              <a:rPr lang="en-GB" altLang="de-DE" b="1" dirty="0"/>
              <a:t>Form a question to get the answer above:</a:t>
            </a:r>
          </a:p>
          <a:p>
            <a:pPr>
              <a:buFont typeface="Symbol" panose="05050102010706020507" pitchFamily="18" charset="2"/>
              <a:buChar char="Þ"/>
            </a:pPr>
            <a:r>
              <a:rPr lang="en-GB" altLang="de-DE" b="1" dirty="0"/>
              <a:t>How long </a:t>
            </a:r>
            <a:r>
              <a:rPr lang="en-GB" altLang="de-DE" b="1" dirty="0">
                <a:solidFill>
                  <a:srgbClr val="FF0000"/>
                </a:solidFill>
              </a:rPr>
              <a:t>did Mark investigate </a:t>
            </a:r>
            <a:r>
              <a:rPr lang="en-GB" altLang="de-DE" b="1" dirty="0"/>
              <a:t>the bank robbery?</a:t>
            </a:r>
          </a:p>
          <a:p>
            <a:pPr marL="0" indent="0">
              <a:buFont typeface="Wingdings" panose="05000000000000000000" pitchFamily="2" charset="2"/>
              <a:buNone/>
            </a:pPr>
            <a:endParaRPr lang="de-DE" altLang="de-DE" b="1" dirty="0"/>
          </a:p>
          <a:p>
            <a:pPr marL="0" indent="0">
              <a:buFont typeface="Wingdings" panose="05000000000000000000" pitchFamily="2" charset="2"/>
              <a:buNone/>
            </a:pPr>
            <a:endParaRPr lang="en-GB" altLang="de-DE" sz="2400" b="1" dirty="0"/>
          </a:p>
          <a:p>
            <a:pPr marL="0" indent="0">
              <a:buNone/>
            </a:pPr>
            <a:endParaRPr lang="en-US" sz="8000" dirty="0"/>
          </a:p>
          <a:p>
            <a:pPr marL="0" indent="0">
              <a:buNone/>
            </a:pPr>
            <a:endParaRPr lang="en-US" sz="8000" dirty="0"/>
          </a:p>
          <a:p>
            <a:pPr marL="0" indent="0" eaLnBrk="1" hangingPunct="1">
              <a:lnSpc>
                <a:spcPct val="80000"/>
              </a:lnSpc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19927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GB" dirty="0"/>
              <a:t>Expressions of duration – Practice - 5</a:t>
            </a:r>
          </a:p>
        </p:txBody>
      </p:sp>
      <p:sp>
        <p:nvSpPr>
          <p:cNvPr id="7" name="Inhaltsplatzhalter 6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575175"/>
          </a:xfrm>
        </p:spPr>
        <p:txBody>
          <a:bodyPr>
            <a:normAutofit/>
          </a:bodyPr>
          <a:lstStyle/>
          <a:p>
            <a:pPr marL="0" indent="0">
              <a:buFont typeface="Wingdings" panose="05000000000000000000" pitchFamily="2" charset="2"/>
              <a:buNone/>
            </a:pPr>
            <a:r>
              <a:rPr lang="en-GB" altLang="de-DE" b="1" dirty="0"/>
              <a:t>Tina + interview the witnesses (all day =&gt; now)</a:t>
            </a:r>
          </a:p>
          <a:p>
            <a:pPr marL="0" indent="0">
              <a:buFont typeface="Wingdings" panose="05000000000000000000" pitchFamily="2" charset="2"/>
              <a:buNone/>
            </a:pPr>
            <a:r>
              <a:rPr lang="en-GB" altLang="de-DE" b="1" dirty="0"/>
              <a:t>Form one sentence:</a:t>
            </a:r>
          </a:p>
          <a:p>
            <a:pPr>
              <a:buFont typeface="Symbol" panose="05050102010706020507" pitchFamily="18" charset="2"/>
              <a:buChar char="Þ"/>
              <a:tabLst>
                <a:tab pos="5018088" algn="l"/>
              </a:tabLst>
            </a:pPr>
            <a:r>
              <a:rPr lang="en-GB" altLang="de-DE" b="1" dirty="0"/>
              <a:t>Tina </a:t>
            </a:r>
            <a:r>
              <a:rPr lang="en-GB" altLang="de-DE" b="1" dirty="0">
                <a:solidFill>
                  <a:srgbClr val="FF0000"/>
                </a:solidFill>
              </a:rPr>
              <a:t>has been interviewing </a:t>
            </a:r>
            <a:r>
              <a:rPr lang="en-GB" altLang="de-DE" b="1" dirty="0"/>
              <a:t>the witnesses all day.</a:t>
            </a:r>
          </a:p>
          <a:p>
            <a:pPr marL="0" indent="0">
              <a:buFont typeface="Wingdings" panose="05000000000000000000" pitchFamily="2" charset="2"/>
              <a:buNone/>
            </a:pPr>
            <a:endParaRPr lang="en-GB" altLang="de-DE" b="1" dirty="0"/>
          </a:p>
          <a:p>
            <a:pPr marL="0" indent="0">
              <a:buFont typeface="Wingdings" panose="05000000000000000000" pitchFamily="2" charset="2"/>
              <a:buNone/>
            </a:pPr>
            <a:r>
              <a:rPr lang="en-GB" altLang="de-DE" b="1" dirty="0"/>
              <a:t>Form a question to get the above answer:</a:t>
            </a:r>
          </a:p>
          <a:p>
            <a:pPr>
              <a:buFont typeface="Symbol" panose="05050102010706020507" pitchFamily="18" charset="2"/>
              <a:buChar char="Þ"/>
            </a:pPr>
            <a:r>
              <a:rPr lang="en-GB" altLang="de-DE" b="1" dirty="0"/>
              <a:t>How long </a:t>
            </a:r>
            <a:r>
              <a:rPr lang="en-GB" altLang="de-DE" b="1" dirty="0">
                <a:solidFill>
                  <a:srgbClr val="FF0000"/>
                </a:solidFill>
              </a:rPr>
              <a:t>has Tina been interviewing </a:t>
            </a:r>
            <a:r>
              <a:rPr lang="en-GB" altLang="de-DE" b="1" dirty="0"/>
              <a:t>the witnesses?</a:t>
            </a:r>
            <a:endParaRPr lang="de-DE" altLang="de-DE" b="1" dirty="0"/>
          </a:p>
          <a:p>
            <a:pPr marL="0" indent="0">
              <a:buFont typeface="Wingdings" panose="05000000000000000000" pitchFamily="2" charset="2"/>
              <a:buNone/>
            </a:pPr>
            <a:endParaRPr lang="en-GB" altLang="de-DE" sz="2400" b="1" dirty="0"/>
          </a:p>
          <a:p>
            <a:pPr marL="0" indent="0">
              <a:buNone/>
            </a:pPr>
            <a:endParaRPr lang="en-US" sz="8000" dirty="0"/>
          </a:p>
          <a:p>
            <a:pPr marL="0" indent="0">
              <a:buNone/>
            </a:pPr>
            <a:endParaRPr lang="en-US" sz="8000" dirty="0"/>
          </a:p>
          <a:p>
            <a:pPr marL="0" indent="0" eaLnBrk="1" hangingPunct="1">
              <a:lnSpc>
                <a:spcPct val="80000"/>
              </a:lnSpc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33695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GB" dirty="0"/>
              <a:t>Expressions of duration – Practice - 6</a:t>
            </a:r>
          </a:p>
        </p:txBody>
      </p:sp>
      <p:sp>
        <p:nvSpPr>
          <p:cNvPr id="7" name="Inhaltsplatzhalter 6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575175"/>
          </a:xfrm>
        </p:spPr>
        <p:txBody>
          <a:bodyPr>
            <a:normAutofit/>
          </a:bodyPr>
          <a:lstStyle/>
          <a:p>
            <a:pPr marL="0" indent="0">
              <a:buFont typeface="Wingdings" panose="05000000000000000000" pitchFamily="2" charset="2"/>
              <a:buNone/>
            </a:pPr>
            <a:r>
              <a:rPr lang="en-GB" altLang="de-DE" b="1" dirty="0"/>
              <a:t>Tina + interview the witnesses (all day =&gt; on Friday)</a:t>
            </a:r>
          </a:p>
          <a:p>
            <a:pPr marL="0" indent="0">
              <a:buFont typeface="Wingdings" panose="05000000000000000000" pitchFamily="2" charset="2"/>
              <a:buNone/>
            </a:pPr>
            <a:r>
              <a:rPr lang="en-GB" altLang="de-DE" b="1" dirty="0"/>
              <a:t>Form one sentence:</a:t>
            </a:r>
          </a:p>
          <a:p>
            <a:pPr>
              <a:buFont typeface="Symbol" panose="05050102010706020507" pitchFamily="18" charset="2"/>
              <a:buChar char="Þ"/>
              <a:tabLst>
                <a:tab pos="5018088" algn="l"/>
              </a:tabLst>
            </a:pPr>
            <a:r>
              <a:rPr lang="en-GB" altLang="de-DE" b="1" dirty="0"/>
              <a:t>Tina </a:t>
            </a:r>
            <a:r>
              <a:rPr lang="en-GB" altLang="de-DE" b="1" dirty="0">
                <a:solidFill>
                  <a:srgbClr val="FF0000"/>
                </a:solidFill>
              </a:rPr>
              <a:t>interviewed </a:t>
            </a:r>
            <a:r>
              <a:rPr lang="en-GB" altLang="de-DE" b="1" dirty="0"/>
              <a:t>the witnesses all day.</a:t>
            </a:r>
          </a:p>
          <a:p>
            <a:pPr marL="0" indent="0">
              <a:buFont typeface="Wingdings" panose="05000000000000000000" pitchFamily="2" charset="2"/>
              <a:buNone/>
            </a:pPr>
            <a:endParaRPr lang="en-GB" altLang="de-DE" b="1" dirty="0"/>
          </a:p>
          <a:p>
            <a:pPr marL="0" indent="0">
              <a:buFont typeface="Wingdings" panose="05000000000000000000" pitchFamily="2" charset="2"/>
              <a:buNone/>
            </a:pPr>
            <a:r>
              <a:rPr lang="en-GB" altLang="de-DE" b="1" dirty="0"/>
              <a:t>Form a question to get the above answer:</a:t>
            </a:r>
          </a:p>
          <a:p>
            <a:pPr>
              <a:buFont typeface="Symbol" panose="05050102010706020507" pitchFamily="18" charset="2"/>
              <a:buChar char="Þ"/>
            </a:pPr>
            <a:r>
              <a:rPr lang="en-GB" altLang="de-DE" b="1" dirty="0"/>
              <a:t>How long </a:t>
            </a:r>
            <a:r>
              <a:rPr lang="en-GB" altLang="de-DE" b="1" dirty="0">
                <a:solidFill>
                  <a:srgbClr val="FF0000"/>
                </a:solidFill>
              </a:rPr>
              <a:t>did Tina interview </a:t>
            </a:r>
            <a:r>
              <a:rPr lang="en-GB" altLang="de-DE" b="1" dirty="0"/>
              <a:t>the witnesses?</a:t>
            </a:r>
            <a:endParaRPr lang="de-DE" altLang="de-DE" b="1" dirty="0"/>
          </a:p>
          <a:p>
            <a:pPr marL="0" indent="0">
              <a:buFont typeface="Wingdings" panose="05000000000000000000" pitchFamily="2" charset="2"/>
              <a:buNone/>
            </a:pPr>
            <a:endParaRPr lang="en-GB" altLang="de-DE" sz="2400" b="1" dirty="0"/>
          </a:p>
          <a:p>
            <a:pPr marL="0" indent="0">
              <a:buNone/>
            </a:pPr>
            <a:endParaRPr lang="en-US" sz="8000" dirty="0"/>
          </a:p>
          <a:p>
            <a:pPr marL="0" indent="0">
              <a:buNone/>
            </a:pPr>
            <a:endParaRPr lang="en-US" sz="8000" dirty="0"/>
          </a:p>
          <a:p>
            <a:pPr marL="0" indent="0" eaLnBrk="1" hangingPunct="1">
              <a:lnSpc>
                <a:spcPct val="80000"/>
              </a:lnSpc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05563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GB" dirty="0"/>
              <a:t>Expressions of duration – Practice - 7</a:t>
            </a:r>
          </a:p>
        </p:txBody>
      </p:sp>
      <p:sp>
        <p:nvSpPr>
          <p:cNvPr id="7" name="Inhaltsplatzhalter 6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575175"/>
          </a:xfrm>
        </p:spPr>
        <p:txBody>
          <a:bodyPr>
            <a:normAutofit/>
          </a:bodyPr>
          <a:lstStyle/>
          <a:p>
            <a:pPr marL="0" indent="0">
              <a:buFont typeface="Wingdings" panose="05000000000000000000" pitchFamily="2" charset="2"/>
              <a:buNone/>
            </a:pPr>
            <a:r>
              <a:rPr lang="en-GB" altLang="de-DE" b="1" dirty="0"/>
              <a:t>Barbara + have her driving licence (December =&gt; now = 5 months)</a:t>
            </a:r>
          </a:p>
          <a:p>
            <a:pPr marL="0" indent="0">
              <a:buFont typeface="Wingdings" panose="05000000000000000000" pitchFamily="2" charset="2"/>
              <a:buNone/>
            </a:pPr>
            <a:r>
              <a:rPr lang="en-GB" altLang="de-DE" b="1" dirty="0"/>
              <a:t>Form two sentences, one using for and one using since:</a:t>
            </a:r>
          </a:p>
          <a:p>
            <a:pPr>
              <a:buFont typeface="Symbol" panose="05050102010706020507" pitchFamily="18" charset="2"/>
              <a:buChar char="Þ"/>
            </a:pPr>
            <a:r>
              <a:rPr lang="en-GB" altLang="de-DE" b="1" dirty="0"/>
              <a:t>Barbara </a:t>
            </a:r>
            <a:r>
              <a:rPr lang="en-GB" altLang="de-DE" b="1" dirty="0">
                <a:solidFill>
                  <a:srgbClr val="FF0000"/>
                </a:solidFill>
              </a:rPr>
              <a:t>has had </a:t>
            </a:r>
            <a:r>
              <a:rPr lang="en-GB" altLang="de-DE" b="1" dirty="0"/>
              <a:t>her driving licence for five months.</a:t>
            </a:r>
          </a:p>
          <a:p>
            <a:pPr>
              <a:buFont typeface="Symbol" panose="05050102010706020507" pitchFamily="18" charset="2"/>
              <a:buChar char="Þ"/>
            </a:pPr>
            <a:r>
              <a:rPr lang="en-GB" altLang="de-DE" b="1" dirty="0"/>
              <a:t>Barbara </a:t>
            </a:r>
            <a:r>
              <a:rPr lang="en-GB" altLang="de-DE" b="1" dirty="0">
                <a:solidFill>
                  <a:srgbClr val="FF0000"/>
                </a:solidFill>
              </a:rPr>
              <a:t>has had </a:t>
            </a:r>
            <a:r>
              <a:rPr lang="en-GB" altLang="de-DE" b="1" dirty="0"/>
              <a:t>her driving licence since December.</a:t>
            </a:r>
          </a:p>
          <a:p>
            <a:pPr marL="0" indent="0">
              <a:buFont typeface="Wingdings" panose="05000000000000000000" pitchFamily="2" charset="2"/>
              <a:buNone/>
            </a:pPr>
            <a:endParaRPr lang="en-GB" altLang="de-DE" b="1" dirty="0"/>
          </a:p>
          <a:p>
            <a:pPr marL="0" indent="0">
              <a:buFont typeface="Wingdings" panose="05000000000000000000" pitchFamily="2" charset="2"/>
              <a:buNone/>
            </a:pPr>
            <a:r>
              <a:rPr lang="en-GB" altLang="de-DE" b="1" dirty="0"/>
              <a:t>Form two questions, one to get an answer with for and one with since:</a:t>
            </a:r>
          </a:p>
          <a:p>
            <a:pPr>
              <a:buFont typeface="Symbol" panose="05050102010706020507" pitchFamily="18" charset="2"/>
              <a:buChar char="Þ"/>
            </a:pPr>
            <a:r>
              <a:rPr lang="en-GB" altLang="de-DE" b="1" dirty="0"/>
              <a:t>How long </a:t>
            </a:r>
            <a:r>
              <a:rPr lang="en-GB" altLang="de-DE" b="1" dirty="0">
                <a:solidFill>
                  <a:srgbClr val="FF0000"/>
                </a:solidFill>
              </a:rPr>
              <a:t>has Barbara had </a:t>
            </a:r>
            <a:r>
              <a:rPr lang="en-GB" altLang="de-DE" b="1" dirty="0"/>
              <a:t>her driving licence?</a:t>
            </a:r>
          </a:p>
          <a:p>
            <a:pPr>
              <a:buFont typeface="Symbol" panose="05050102010706020507" pitchFamily="18" charset="2"/>
              <a:buChar char="Þ"/>
            </a:pPr>
            <a:r>
              <a:rPr lang="en-GB" altLang="de-DE" b="1" dirty="0"/>
              <a:t>Since when </a:t>
            </a:r>
            <a:r>
              <a:rPr lang="en-GB" altLang="de-DE" b="1" dirty="0">
                <a:solidFill>
                  <a:srgbClr val="FF0000"/>
                </a:solidFill>
              </a:rPr>
              <a:t>has Barbara had </a:t>
            </a:r>
            <a:r>
              <a:rPr lang="en-GB" altLang="de-DE" b="1" dirty="0"/>
              <a:t>her driving licence?</a:t>
            </a:r>
          </a:p>
          <a:p>
            <a:pPr marL="0" indent="0">
              <a:buFont typeface="Wingdings" panose="05000000000000000000" pitchFamily="2" charset="2"/>
              <a:buNone/>
            </a:pPr>
            <a:endParaRPr lang="de-DE" altLang="de-DE" b="1" dirty="0"/>
          </a:p>
          <a:p>
            <a:pPr marL="0" indent="0">
              <a:buFont typeface="Wingdings" panose="05000000000000000000" pitchFamily="2" charset="2"/>
              <a:buNone/>
            </a:pPr>
            <a:endParaRPr lang="en-GB" altLang="de-DE" sz="2400" b="1" dirty="0"/>
          </a:p>
          <a:p>
            <a:pPr marL="0" indent="0">
              <a:buNone/>
            </a:pPr>
            <a:endParaRPr lang="en-US" sz="8000" dirty="0"/>
          </a:p>
          <a:p>
            <a:pPr marL="0" indent="0">
              <a:buNone/>
            </a:pPr>
            <a:endParaRPr lang="en-US" sz="8000" dirty="0"/>
          </a:p>
          <a:p>
            <a:pPr marL="0" indent="0" eaLnBrk="1" hangingPunct="1">
              <a:lnSpc>
                <a:spcPct val="80000"/>
              </a:lnSpc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86222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GB" dirty="0"/>
              <a:t>Expressions of duration – Practice - 8</a:t>
            </a:r>
          </a:p>
        </p:txBody>
      </p:sp>
      <p:sp>
        <p:nvSpPr>
          <p:cNvPr id="7" name="Inhaltsplatzhalter 6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575175"/>
          </a:xfrm>
        </p:spPr>
        <p:txBody>
          <a:bodyPr>
            <a:normAutofit/>
          </a:bodyPr>
          <a:lstStyle/>
          <a:p>
            <a:pPr marL="0" indent="0">
              <a:buFont typeface="Wingdings" panose="05000000000000000000" pitchFamily="2" charset="2"/>
              <a:buNone/>
            </a:pPr>
            <a:r>
              <a:rPr lang="en-GB" altLang="de-DE" b="1" dirty="0"/>
              <a:t>Barbara lost her driving licence after she was caught drunk driving. </a:t>
            </a:r>
          </a:p>
          <a:p>
            <a:pPr marL="0" indent="0">
              <a:buFont typeface="Wingdings" panose="05000000000000000000" pitchFamily="2" charset="2"/>
              <a:buNone/>
            </a:pPr>
            <a:r>
              <a:rPr lang="en-GB" altLang="de-DE" b="1" dirty="0"/>
              <a:t>Barbara + have her driving licence (December =&gt; February = 2 months)</a:t>
            </a:r>
          </a:p>
          <a:p>
            <a:pPr marL="0" indent="0">
              <a:buFont typeface="Wingdings" panose="05000000000000000000" pitchFamily="2" charset="2"/>
              <a:buNone/>
            </a:pPr>
            <a:r>
              <a:rPr lang="en-GB" altLang="de-DE" b="1" dirty="0"/>
              <a:t>Form one sentence using for:</a:t>
            </a:r>
          </a:p>
          <a:p>
            <a:pPr>
              <a:buFont typeface="Symbol" panose="05050102010706020507" pitchFamily="18" charset="2"/>
              <a:buChar char="Þ"/>
            </a:pPr>
            <a:r>
              <a:rPr lang="en-GB" altLang="de-DE" b="1" dirty="0"/>
              <a:t>Barbara </a:t>
            </a:r>
            <a:r>
              <a:rPr lang="en-GB" altLang="de-DE" b="1" dirty="0">
                <a:solidFill>
                  <a:srgbClr val="FF0000"/>
                </a:solidFill>
              </a:rPr>
              <a:t>had </a:t>
            </a:r>
            <a:r>
              <a:rPr lang="en-GB" altLang="de-DE" b="1" dirty="0"/>
              <a:t>her driving licence for two months.</a:t>
            </a:r>
          </a:p>
          <a:p>
            <a:pPr marL="0" indent="0">
              <a:buFont typeface="Wingdings" panose="05000000000000000000" pitchFamily="2" charset="2"/>
              <a:buNone/>
            </a:pPr>
            <a:endParaRPr lang="en-GB" altLang="de-DE" b="1" dirty="0"/>
          </a:p>
          <a:p>
            <a:pPr marL="0" indent="0">
              <a:buFont typeface="Wingdings" panose="05000000000000000000" pitchFamily="2" charset="2"/>
              <a:buNone/>
            </a:pPr>
            <a:r>
              <a:rPr lang="en-GB" altLang="de-DE" b="1" dirty="0"/>
              <a:t>Form a questions to get the above answer:</a:t>
            </a:r>
          </a:p>
          <a:p>
            <a:pPr>
              <a:buFont typeface="Symbol" panose="05050102010706020507" pitchFamily="18" charset="2"/>
              <a:buChar char="Þ"/>
            </a:pPr>
            <a:r>
              <a:rPr lang="en-GB" altLang="de-DE" b="1" dirty="0"/>
              <a:t>How long </a:t>
            </a:r>
            <a:r>
              <a:rPr lang="en-GB" altLang="de-DE" b="1" dirty="0">
                <a:solidFill>
                  <a:srgbClr val="FF0000"/>
                </a:solidFill>
              </a:rPr>
              <a:t>did Barbara have </a:t>
            </a:r>
            <a:r>
              <a:rPr lang="en-GB" altLang="de-DE" b="1" dirty="0"/>
              <a:t>her driving licence?</a:t>
            </a:r>
          </a:p>
          <a:p>
            <a:pPr marL="0" indent="0">
              <a:buFont typeface="Wingdings" panose="05000000000000000000" pitchFamily="2" charset="2"/>
              <a:buNone/>
            </a:pPr>
            <a:endParaRPr lang="de-DE" altLang="de-DE" b="1" dirty="0"/>
          </a:p>
          <a:p>
            <a:pPr marL="0" indent="0">
              <a:buFont typeface="Wingdings" panose="05000000000000000000" pitchFamily="2" charset="2"/>
              <a:buNone/>
            </a:pPr>
            <a:endParaRPr lang="en-GB" altLang="de-DE" sz="2400" b="1" dirty="0"/>
          </a:p>
          <a:p>
            <a:pPr marL="0" indent="0">
              <a:buNone/>
            </a:pPr>
            <a:endParaRPr lang="en-US" sz="8000" dirty="0"/>
          </a:p>
          <a:p>
            <a:pPr marL="0" indent="0">
              <a:buNone/>
            </a:pPr>
            <a:endParaRPr lang="en-US" sz="8000" dirty="0"/>
          </a:p>
          <a:p>
            <a:pPr marL="0" indent="0" eaLnBrk="1" hangingPunct="1">
              <a:lnSpc>
                <a:spcPct val="80000"/>
              </a:lnSpc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7630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GB" dirty="0"/>
              <a:t>Expressions of duration – Practice - 9</a:t>
            </a:r>
          </a:p>
        </p:txBody>
      </p:sp>
      <p:sp>
        <p:nvSpPr>
          <p:cNvPr id="7" name="Inhaltsplatzhalter 6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575175"/>
          </a:xfrm>
        </p:spPr>
        <p:txBody>
          <a:bodyPr>
            <a:normAutofit/>
          </a:bodyPr>
          <a:lstStyle/>
          <a:p>
            <a:pPr marL="0" indent="0">
              <a:buFont typeface="Wingdings" panose="05000000000000000000" pitchFamily="2" charset="2"/>
              <a:buNone/>
            </a:pPr>
            <a:r>
              <a:rPr lang="en-GB" altLang="de-DE" b="1" dirty="0"/>
              <a:t>I + not write a report (April =&gt; now = 1 month)</a:t>
            </a:r>
          </a:p>
          <a:p>
            <a:pPr marL="0" indent="0">
              <a:buFont typeface="Wingdings" panose="05000000000000000000" pitchFamily="2" charset="2"/>
              <a:buNone/>
            </a:pPr>
            <a:r>
              <a:rPr lang="en-GB" altLang="de-DE" b="1" dirty="0"/>
              <a:t>Form two sentences, one using for and one using since:</a:t>
            </a:r>
          </a:p>
          <a:p>
            <a:pPr>
              <a:buFont typeface="Symbol" panose="05050102010706020507" pitchFamily="18" charset="2"/>
              <a:buChar char="Þ"/>
            </a:pPr>
            <a:r>
              <a:rPr lang="en-GB" altLang="de-DE" b="1" dirty="0"/>
              <a:t>I </a:t>
            </a:r>
            <a:r>
              <a:rPr lang="en-GB" altLang="de-DE" b="1" dirty="0">
                <a:solidFill>
                  <a:srgbClr val="FF0000"/>
                </a:solidFill>
              </a:rPr>
              <a:t>have not written </a:t>
            </a:r>
            <a:r>
              <a:rPr lang="en-GB" altLang="de-DE" b="1" dirty="0"/>
              <a:t>a report for one month.</a:t>
            </a:r>
          </a:p>
          <a:p>
            <a:pPr>
              <a:buFont typeface="Symbol" panose="05050102010706020507" pitchFamily="18" charset="2"/>
              <a:buChar char="Þ"/>
            </a:pPr>
            <a:r>
              <a:rPr lang="en-GB" altLang="de-DE" b="1" dirty="0"/>
              <a:t>I </a:t>
            </a:r>
            <a:r>
              <a:rPr lang="en-GB" altLang="de-DE" b="1" dirty="0">
                <a:solidFill>
                  <a:srgbClr val="FF0000"/>
                </a:solidFill>
              </a:rPr>
              <a:t>have not written </a:t>
            </a:r>
            <a:r>
              <a:rPr lang="en-GB" altLang="de-DE" b="1" dirty="0"/>
              <a:t>a report since April.</a:t>
            </a:r>
          </a:p>
          <a:p>
            <a:pPr marL="0" indent="0">
              <a:buFont typeface="Wingdings" panose="05000000000000000000" pitchFamily="2" charset="2"/>
              <a:buNone/>
            </a:pPr>
            <a:endParaRPr lang="en-GB" altLang="de-DE" b="1" dirty="0"/>
          </a:p>
          <a:p>
            <a:pPr marL="0" indent="0">
              <a:buFont typeface="Wingdings" panose="05000000000000000000" pitchFamily="2" charset="2"/>
              <a:buNone/>
            </a:pPr>
            <a:r>
              <a:rPr lang="en-GB" altLang="de-DE" b="1" dirty="0"/>
              <a:t>Form two questions, one to get an answer with for and one with since:</a:t>
            </a:r>
          </a:p>
          <a:p>
            <a:pPr>
              <a:buFont typeface="Symbol" panose="05050102010706020507" pitchFamily="18" charset="2"/>
              <a:buChar char="Þ"/>
            </a:pPr>
            <a:r>
              <a:rPr lang="en-GB" altLang="de-DE" b="1" dirty="0"/>
              <a:t>How long </a:t>
            </a:r>
            <a:r>
              <a:rPr lang="en-GB" altLang="de-DE" b="1" dirty="0">
                <a:solidFill>
                  <a:srgbClr val="FF0000"/>
                </a:solidFill>
              </a:rPr>
              <a:t>have you not written </a:t>
            </a:r>
            <a:r>
              <a:rPr lang="en-GB" altLang="de-DE" b="1" dirty="0"/>
              <a:t>a report?</a:t>
            </a:r>
          </a:p>
          <a:p>
            <a:pPr>
              <a:buFont typeface="Symbol" panose="05050102010706020507" pitchFamily="18" charset="2"/>
              <a:buChar char="Þ"/>
            </a:pPr>
            <a:r>
              <a:rPr lang="en-GB" altLang="de-DE" b="1" dirty="0"/>
              <a:t>Since when </a:t>
            </a:r>
            <a:r>
              <a:rPr lang="en-GB" altLang="de-DE" b="1" dirty="0">
                <a:solidFill>
                  <a:srgbClr val="FF0000"/>
                </a:solidFill>
              </a:rPr>
              <a:t>have you not written </a:t>
            </a:r>
            <a:r>
              <a:rPr lang="en-GB" altLang="de-DE" b="1" dirty="0"/>
              <a:t>a report?</a:t>
            </a:r>
          </a:p>
          <a:p>
            <a:pPr marL="0" indent="0">
              <a:buFont typeface="Wingdings" panose="05000000000000000000" pitchFamily="2" charset="2"/>
              <a:buNone/>
            </a:pPr>
            <a:endParaRPr lang="de-DE" altLang="de-DE" b="1" dirty="0"/>
          </a:p>
          <a:p>
            <a:pPr marL="0" indent="0">
              <a:buFont typeface="Wingdings" panose="05000000000000000000" pitchFamily="2" charset="2"/>
              <a:buNone/>
            </a:pPr>
            <a:endParaRPr lang="en-GB" altLang="de-DE" sz="2400" b="1" dirty="0"/>
          </a:p>
          <a:p>
            <a:pPr marL="0" indent="0">
              <a:buNone/>
            </a:pPr>
            <a:endParaRPr lang="en-US" sz="8000" dirty="0"/>
          </a:p>
          <a:p>
            <a:pPr marL="0" indent="0">
              <a:buNone/>
            </a:pPr>
            <a:endParaRPr lang="en-US" sz="8000" dirty="0"/>
          </a:p>
          <a:p>
            <a:pPr marL="0" indent="0" eaLnBrk="1" hangingPunct="1">
              <a:lnSpc>
                <a:spcPct val="80000"/>
              </a:lnSpc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73486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689</Words>
  <Application>Microsoft Office PowerPoint</Application>
  <PresentationFormat>Widescreen</PresentationFormat>
  <Paragraphs>107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Arial</vt:lpstr>
      <vt:lpstr>Calibri</vt:lpstr>
      <vt:lpstr>Calibri Light</vt:lpstr>
      <vt:lpstr>Symbol</vt:lpstr>
      <vt:lpstr>Wingdings</vt:lpstr>
      <vt:lpstr>Office Theme</vt:lpstr>
      <vt:lpstr>Expressions of duration – Practice - 1</vt:lpstr>
      <vt:lpstr>Expressions of duration – Practice - 2</vt:lpstr>
      <vt:lpstr>Expressions of duration – Practice - 3</vt:lpstr>
      <vt:lpstr>Expressions of duration – Practice - 4</vt:lpstr>
      <vt:lpstr>Expressions of duration – Practice - 5</vt:lpstr>
      <vt:lpstr>Expressions of duration – Practice - 6</vt:lpstr>
      <vt:lpstr>Expressions of duration – Practice - 7</vt:lpstr>
      <vt:lpstr>Expressions of duration – Practice - 8</vt:lpstr>
      <vt:lpstr>Expressions of duration – Practice - 9</vt:lpstr>
      <vt:lpstr>Expressions of duration – Practice - 10</vt:lpstr>
    </vt:vector>
  </TitlesOfParts>
  <Company>FH Wiener Neustadt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Report-writing English I</dc:title>
  <dc:creator>Lacchini Jennifer</dc:creator>
  <cp:lastModifiedBy>Buczak John</cp:lastModifiedBy>
  <cp:revision>67</cp:revision>
  <dcterms:created xsi:type="dcterms:W3CDTF">2015-10-21T11:09:52Z</dcterms:created>
  <dcterms:modified xsi:type="dcterms:W3CDTF">2023-05-31T20:55:30Z</dcterms:modified>
</cp:coreProperties>
</file>