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7"/>
  </p:handoutMasterIdLst>
  <p:sldIdLst>
    <p:sldId id="261" r:id="rId2"/>
    <p:sldId id="267" r:id="rId3"/>
    <p:sldId id="270" r:id="rId4"/>
    <p:sldId id="271" r:id="rId5"/>
    <p:sldId id="257" r:id="rId6"/>
    <p:sldId id="273" r:id="rId7"/>
    <p:sldId id="272" r:id="rId8"/>
    <p:sldId id="268" r:id="rId9"/>
    <p:sldId id="266" r:id="rId10"/>
    <p:sldId id="262" r:id="rId11"/>
    <p:sldId id="263" r:id="rId12"/>
    <p:sldId id="264" r:id="rId13"/>
    <p:sldId id="274" r:id="rId14"/>
    <p:sldId id="275" r:id="rId15"/>
    <p:sldId id="265" r:id="rId16"/>
  </p:sldIdLst>
  <p:sldSz cx="12192000" cy="6858000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2" autoAdjust="0"/>
    <p:restoredTop sz="94660"/>
  </p:normalViewPr>
  <p:slideViewPr>
    <p:cSldViewPr snapToGrid="0">
      <p:cViewPr varScale="1">
        <p:scale>
          <a:sx n="60" d="100"/>
          <a:sy n="60" d="100"/>
        </p:scale>
        <p:origin x="836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0F77EE8E-B7A9-4F0A-AD2F-0556EBBB0D49}" type="datetimeFigureOut">
              <a:rPr lang="en-US"/>
              <a:pPr>
                <a:defRPr/>
              </a:pPr>
              <a:t>5/15/2023</a:t>
            </a:fld>
            <a:endParaRPr lang="en-US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7CA95A46-2261-4BCA-B1FE-5DA0FE2617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F48EEA-2F78-4DDB-8046-04D3518E5AC4}" type="datetimeFigureOut">
              <a:rPr lang="de-AT"/>
              <a:pPr>
                <a:defRPr/>
              </a:pPr>
              <a:t>15.05.2023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679323-992D-410E-A82A-A7AFD60D2461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E35BCC-EAF3-4AE6-800E-0E487BE2F1DB}" type="datetimeFigureOut">
              <a:rPr lang="de-AT"/>
              <a:pPr>
                <a:defRPr/>
              </a:pPr>
              <a:t>15.05.2023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48FC94-AEFF-475B-9962-595B5E669B38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AEC4C4-19DE-4F1F-881D-13ADA81DFBE1}" type="datetimeFigureOut">
              <a:rPr lang="de-AT"/>
              <a:pPr>
                <a:defRPr/>
              </a:pPr>
              <a:t>15.05.2023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BC0674-352F-419E-82D3-AB9EE9BA0873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/>
          <a:lstStyle>
            <a:lvl1pPr>
              <a:defRPr b="1"/>
            </a:lvl1pPr>
          </a:lstStyle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44D858-0D1F-4D79-9C36-E0D9011FC83A}" type="datetimeFigureOut">
              <a:rPr lang="de-AT"/>
              <a:pPr>
                <a:defRPr/>
              </a:pPr>
              <a:t>15.05.2023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723C74-2022-40B8-8F16-82B5E20E85EA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7345A-BB28-4293-BD27-ED9C6ED5C8DB}" type="datetimeFigureOut">
              <a:rPr lang="de-AT"/>
              <a:pPr>
                <a:defRPr/>
              </a:pPr>
              <a:t>15.05.2023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AEA6C6-83A7-4DB8-9B5C-A16C9E3C146F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E766A4-C397-4C04-8185-2DA8A6F9BB3D}" type="datetimeFigureOut">
              <a:rPr lang="de-AT"/>
              <a:pPr>
                <a:defRPr/>
              </a:pPr>
              <a:t>15.05.2023</a:t>
            </a:fld>
            <a:endParaRPr lang="de-AT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0C294B-4D9F-43EB-B188-9C1E03055FBC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F70440-1DDE-4AA8-83C0-E7A24808C0C7}" type="datetimeFigureOut">
              <a:rPr lang="de-AT"/>
              <a:pPr>
                <a:defRPr/>
              </a:pPr>
              <a:t>15.05.2023</a:t>
            </a:fld>
            <a:endParaRPr lang="de-AT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19F11-6261-4013-A591-6F44BBD54EBF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C5BC41-DB08-4491-8BC1-2DD7DBF99EC1}" type="datetimeFigureOut">
              <a:rPr lang="de-AT"/>
              <a:pPr>
                <a:defRPr/>
              </a:pPr>
              <a:t>15.05.2023</a:t>
            </a:fld>
            <a:endParaRPr lang="de-AT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7EDED5-1917-4CF9-8532-B71E4A1129F6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085517-E36F-4642-93AA-05E16E0C1770}" type="datetimeFigureOut">
              <a:rPr lang="de-AT"/>
              <a:pPr>
                <a:defRPr/>
              </a:pPr>
              <a:t>15.05.2023</a:t>
            </a:fld>
            <a:endParaRPr lang="de-AT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CD154B-B64F-41F2-8957-60D35B342158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CA1B37-D9C0-4375-B28F-A0CC64895DEB}" type="datetimeFigureOut">
              <a:rPr lang="de-AT"/>
              <a:pPr>
                <a:defRPr/>
              </a:pPr>
              <a:t>15.05.2023</a:t>
            </a:fld>
            <a:endParaRPr lang="de-AT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DA0929-A28D-4F1D-92CD-7CA70023B389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AT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6146CD-3DD5-442B-9E42-BC93B06F7834}" type="datetimeFigureOut">
              <a:rPr lang="de-AT"/>
              <a:pPr>
                <a:defRPr/>
              </a:pPr>
              <a:t>15.05.2023</a:t>
            </a:fld>
            <a:endParaRPr lang="de-AT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5D2645-5ECE-4385-9CD7-A4D202E3F3E5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2C3EBB4-D60C-41E0-AD70-A75F174E7390}" type="datetimeFigureOut">
              <a:rPr lang="de-AT"/>
              <a:pPr>
                <a:defRPr/>
              </a:pPr>
              <a:t>15.05.2023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AA4F729-B451-4D57-92B4-F5B98119A876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dirty="0"/>
              <a:t>Feedback written homework – Correction symbols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75175"/>
          </a:xfrm>
        </p:spPr>
        <p:txBody>
          <a:bodyPr>
            <a:normAutofit fontScale="25000" lnSpcReduction="20000"/>
          </a:bodyPr>
          <a:lstStyle/>
          <a:p>
            <a:pPr eaLnBrk="1" hangingPunct="1">
              <a:lnSpc>
                <a:spcPct val="120000"/>
              </a:lnSpc>
              <a:spcBef>
                <a:spcPts val="0"/>
              </a:spcBef>
            </a:pPr>
            <a:r>
              <a:rPr lang="en-GB" sz="8800" b="1" dirty="0">
                <a:solidFill>
                  <a:srgbClr val="FF0000"/>
                </a:solidFill>
              </a:rPr>
              <a:t>JP</a:t>
            </a:r>
            <a:r>
              <a:rPr lang="en-GB" sz="8800" dirty="0"/>
              <a:t> with an arrow above and below it. =&gt; </a:t>
            </a:r>
            <a:r>
              <a:rPr lang="en-US" sz="8800" dirty="0"/>
              <a:t>Join the two paragraphs. Do NOT have the topic sentence, introduction or concluding sentence in a separate paragraph, but add it to the rest of the text so that it is all ONE paragraph</a:t>
            </a:r>
          </a:p>
          <a:p>
            <a:pPr eaLnBrk="1" hangingPunct="1">
              <a:lnSpc>
                <a:spcPct val="120000"/>
              </a:lnSpc>
              <a:spcBef>
                <a:spcPts val="0"/>
              </a:spcBef>
            </a:pPr>
            <a:endParaRPr lang="en-GB" sz="8800" b="1" dirty="0"/>
          </a:p>
          <a:p>
            <a:pPr eaLnBrk="1" hangingPunct="1">
              <a:lnSpc>
                <a:spcPct val="120000"/>
              </a:lnSpc>
              <a:spcBef>
                <a:spcPts val="0"/>
              </a:spcBef>
            </a:pPr>
            <a:r>
              <a:rPr lang="en-GB" sz="8800" b="1" dirty="0">
                <a:solidFill>
                  <a:srgbClr val="FF0000"/>
                </a:solidFill>
              </a:rPr>
              <a:t>SS</a:t>
            </a:r>
            <a:r>
              <a:rPr lang="en-GB" sz="8800" dirty="0"/>
              <a:t> =&gt; Sentence structure is faulty, which makes it difficult/impossible to understand what you are trying to express.</a:t>
            </a:r>
          </a:p>
          <a:p>
            <a:pPr eaLnBrk="1" hangingPunct="1">
              <a:lnSpc>
                <a:spcPct val="120000"/>
              </a:lnSpc>
              <a:spcBef>
                <a:spcPts val="0"/>
              </a:spcBef>
            </a:pPr>
            <a:endParaRPr lang="en-GB" sz="8800" b="1" dirty="0"/>
          </a:p>
          <a:p>
            <a:pPr eaLnBrk="1" hangingPunct="1">
              <a:lnSpc>
                <a:spcPct val="120000"/>
              </a:lnSpc>
              <a:spcBef>
                <a:spcPts val="0"/>
              </a:spcBef>
            </a:pPr>
            <a:r>
              <a:rPr lang="en-GB" sz="8800" b="1" dirty="0">
                <a:solidFill>
                  <a:srgbClr val="FF0000"/>
                </a:solidFill>
              </a:rPr>
              <a:t>IS</a:t>
            </a:r>
            <a:r>
              <a:rPr lang="en-GB" sz="8800" dirty="0"/>
              <a:t> =&gt; Incomplete sentence – the main clause is probably missing</a:t>
            </a:r>
          </a:p>
          <a:p>
            <a:pPr marL="914400" lvl="2" indent="0" eaLnBrk="1" hangingPunct="1">
              <a:lnSpc>
                <a:spcPct val="120000"/>
              </a:lnSpc>
              <a:spcBef>
                <a:spcPts val="0"/>
              </a:spcBef>
              <a:buNone/>
            </a:pPr>
            <a:endParaRPr lang="en-GB" sz="8800" dirty="0"/>
          </a:p>
          <a:p>
            <a:pPr eaLnBrk="1" hangingPunct="1">
              <a:lnSpc>
                <a:spcPct val="120000"/>
              </a:lnSpc>
              <a:spcBef>
                <a:spcPts val="0"/>
              </a:spcBef>
            </a:pPr>
            <a:r>
              <a:rPr lang="en-GB" sz="8800" b="1" dirty="0">
                <a:solidFill>
                  <a:srgbClr val="FF0000"/>
                </a:solidFill>
              </a:rPr>
              <a:t>OK </a:t>
            </a:r>
            <a:r>
              <a:rPr lang="en-GB" sz="8800" dirty="0"/>
              <a:t>=&gt; </a:t>
            </a:r>
            <a:r>
              <a:rPr lang="en-GB" sz="8800" i="1" dirty="0" err="1"/>
              <a:t>Doppelt</a:t>
            </a:r>
            <a:r>
              <a:rPr lang="en-GB" sz="8800" i="1" dirty="0"/>
              <a:t> </a:t>
            </a:r>
            <a:r>
              <a:rPr lang="en-GB" sz="8800" i="1" dirty="0" err="1"/>
              <a:t>gemoppelt</a:t>
            </a:r>
            <a:r>
              <a:rPr lang="en-GB" sz="8800" dirty="0"/>
              <a:t>!</a:t>
            </a:r>
          </a:p>
          <a:p>
            <a:pPr marL="0" indent="0" eaLnBrk="1" hangingPunct="1">
              <a:lnSpc>
                <a:spcPct val="120000"/>
              </a:lnSpc>
              <a:spcBef>
                <a:spcPts val="0"/>
              </a:spcBef>
              <a:buNone/>
            </a:pPr>
            <a:endParaRPr lang="en-GB" sz="8800" dirty="0"/>
          </a:p>
          <a:p>
            <a:pPr eaLnBrk="1" hangingPunct="1">
              <a:lnSpc>
                <a:spcPct val="120000"/>
              </a:lnSpc>
              <a:spcBef>
                <a:spcPts val="0"/>
              </a:spcBef>
            </a:pPr>
            <a:r>
              <a:rPr lang="en-GB" sz="8800" dirty="0">
                <a:highlight>
                  <a:srgbClr val="FFFF00"/>
                </a:highlight>
              </a:rPr>
              <a:t>Yellow marking: =&gt; too informal: fine when speaking, but more formal expression is required in writing</a:t>
            </a:r>
          </a:p>
          <a:p>
            <a:pPr eaLnBrk="1" hangingPunct="1">
              <a:lnSpc>
                <a:spcPct val="120000"/>
              </a:lnSpc>
              <a:spcBef>
                <a:spcPts val="0"/>
              </a:spcBef>
            </a:pPr>
            <a:endParaRPr lang="en-GB" sz="8000" dirty="0"/>
          </a:p>
          <a:p>
            <a:pPr lvl="2" eaLnBrk="1" hangingPunct="1">
              <a:lnSpc>
                <a:spcPct val="80000"/>
              </a:lnSpc>
            </a:pPr>
            <a:endParaRPr lang="en-GB" sz="9600" dirty="0"/>
          </a:p>
          <a:p>
            <a:pPr marL="914400" lvl="2" indent="0" eaLnBrk="1" hangingPunct="1">
              <a:lnSpc>
                <a:spcPct val="80000"/>
              </a:lnSpc>
              <a:buNone/>
            </a:pPr>
            <a:endParaRPr lang="en-GB" sz="10400" dirty="0"/>
          </a:p>
          <a:p>
            <a:pPr eaLnBrk="1" hangingPunct="1">
              <a:lnSpc>
                <a:spcPct val="80000"/>
              </a:lnSpc>
            </a:pPr>
            <a:endParaRPr lang="en-GB" dirty="0"/>
          </a:p>
          <a:p>
            <a:pPr eaLnBrk="1" hangingPunct="1">
              <a:lnSpc>
                <a:spcPct val="80000"/>
              </a:lnSpc>
            </a:pPr>
            <a:endParaRPr lang="en-GB" b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1523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dirty="0"/>
              <a:t>Feedback written homework - Formality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75175"/>
          </a:xfrm>
        </p:spPr>
        <p:txBody>
          <a:bodyPr>
            <a:normAutofit fontScale="25000" lnSpcReduction="20000"/>
          </a:bodyPr>
          <a:lstStyle/>
          <a:p>
            <a:pPr eaLnBrk="1" hangingPunct="1">
              <a:lnSpc>
                <a:spcPct val="80000"/>
              </a:lnSpc>
            </a:pPr>
            <a:r>
              <a:rPr lang="en-US" sz="9600" dirty="0"/>
              <a:t>One </a:t>
            </a:r>
            <a:r>
              <a:rPr lang="en-US" sz="9600" b="1" dirty="0">
                <a:solidFill>
                  <a:srgbClr val="FF0000"/>
                </a:solidFill>
              </a:rPr>
              <a:t>way</a:t>
            </a:r>
            <a:r>
              <a:rPr lang="en-US" sz="9600" dirty="0"/>
              <a:t> to prevent cybercrime is ….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sz="9600" dirty="0"/>
              <a:t>	=&gt; One </a:t>
            </a:r>
            <a:r>
              <a:rPr lang="en-US" sz="9600" b="1" dirty="0">
                <a:solidFill>
                  <a:srgbClr val="FF0000"/>
                </a:solidFill>
              </a:rPr>
              <a:t>possibility</a:t>
            </a:r>
            <a:r>
              <a:rPr lang="en-US" sz="9600" dirty="0"/>
              <a:t> to prevent cybercrime is ….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GB" sz="9600" b="1" dirty="0"/>
          </a:p>
          <a:p>
            <a:pPr eaLnBrk="1" hangingPunct="1">
              <a:lnSpc>
                <a:spcPct val="80000"/>
              </a:lnSpc>
            </a:pPr>
            <a:r>
              <a:rPr lang="en-GB" sz="9600" dirty="0"/>
              <a:t>…. to investigate </a:t>
            </a:r>
            <a:r>
              <a:rPr lang="en-GB" sz="9600" b="1" dirty="0">
                <a:solidFill>
                  <a:srgbClr val="FF0000"/>
                </a:solidFill>
              </a:rPr>
              <a:t>in a more professional way</a:t>
            </a:r>
            <a:r>
              <a:rPr lang="en-GB" sz="9600" dirty="0"/>
              <a:t>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GB" sz="9600" dirty="0"/>
              <a:t>  	=&gt; …. to investigate </a:t>
            </a:r>
            <a:r>
              <a:rPr lang="en-GB" sz="9600" b="1" dirty="0">
                <a:solidFill>
                  <a:srgbClr val="FF0000"/>
                </a:solidFill>
              </a:rPr>
              <a:t>more professionally</a:t>
            </a:r>
            <a:r>
              <a:rPr lang="en-GB" sz="9600" dirty="0"/>
              <a:t>.</a:t>
            </a:r>
          </a:p>
          <a:p>
            <a:pPr eaLnBrk="1" hangingPunct="1">
              <a:lnSpc>
                <a:spcPct val="80000"/>
              </a:lnSpc>
            </a:pPr>
            <a:endParaRPr lang="en-GB" sz="9600" b="1" dirty="0"/>
          </a:p>
          <a:p>
            <a:pPr eaLnBrk="1" hangingPunct="1">
              <a:lnSpc>
                <a:spcPct val="80000"/>
              </a:lnSpc>
            </a:pPr>
            <a:r>
              <a:rPr lang="en-GB" sz="9600" dirty="0"/>
              <a:t>The price was </a:t>
            </a:r>
            <a:r>
              <a:rPr lang="en-GB" sz="9600" b="1" dirty="0">
                <a:solidFill>
                  <a:srgbClr val="FF0000"/>
                </a:solidFill>
              </a:rPr>
              <a:t>way</a:t>
            </a:r>
            <a:r>
              <a:rPr lang="en-GB" sz="9600" dirty="0"/>
              <a:t> too high.</a:t>
            </a:r>
          </a:p>
          <a:p>
            <a:pPr marL="914400" lvl="2" indent="0" eaLnBrk="1" hangingPunct="1">
              <a:lnSpc>
                <a:spcPct val="80000"/>
              </a:lnSpc>
              <a:buNone/>
            </a:pPr>
            <a:r>
              <a:rPr lang="en-GB" sz="9600" dirty="0"/>
              <a:t>=&gt; The price was </a:t>
            </a:r>
            <a:r>
              <a:rPr lang="en-GB" sz="9600" b="1" dirty="0">
                <a:solidFill>
                  <a:srgbClr val="FF0000"/>
                </a:solidFill>
              </a:rPr>
              <a:t>much</a:t>
            </a:r>
            <a:r>
              <a:rPr lang="en-GB" sz="9600" dirty="0"/>
              <a:t> too high.</a:t>
            </a:r>
          </a:p>
          <a:p>
            <a:pPr lvl="2" eaLnBrk="1" hangingPunct="1">
              <a:lnSpc>
                <a:spcPct val="80000"/>
              </a:lnSpc>
            </a:pPr>
            <a:endParaRPr lang="en-GB" sz="9600" dirty="0"/>
          </a:p>
          <a:p>
            <a:pPr eaLnBrk="1" hangingPunct="1">
              <a:lnSpc>
                <a:spcPct val="80000"/>
              </a:lnSpc>
            </a:pPr>
            <a:r>
              <a:rPr lang="en-GB" sz="9600" dirty="0"/>
              <a:t>Tech companies </a:t>
            </a:r>
            <a:r>
              <a:rPr lang="en-GB" sz="9600" b="1" dirty="0">
                <a:solidFill>
                  <a:srgbClr val="FF0000"/>
                </a:solidFill>
              </a:rPr>
              <a:t>like</a:t>
            </a:r>
            <a:r>
              <a:rPr lang="en-GB" sz="9600" dirty="0"/>
              <a:t> google.</a:t>
            </a:r>
          </a:p>
          <a:p>
            <a:pPr marL="914400" lvl="2" indent="0" eaLnBrk="1" hangingPunct="1">
              <a:lnSpc>
                <a:spcPct val="80000"/>
              </a:lnSpc>
              <a:buNone/>
            </a:pPr>
            <a:r>
              <a:rPr lang="en-GB" sz="9600" dirty="0"/>
              <a:t>=&gt; Tech companies </a:t>
            </a:r>
            <a:r>
              <a:rPr lang="en-GB" sz="9600" b="1" dirty="0">
                <a:solidFill>
                  <a:srgbClr val="FF0000"/>
                </a:solidFill>
              </a:rPr>
              <a:t>such as</a:t>
            </a:r>
            <a:r>
              <a:rPr lang="en-GB" sz="9600" dirty="0"/>
              <a:t> google.</a:t>
            </a:r>
          </a:p>
          <a:p>
            <a:pPr lvl="2" eaLnBrk="1" hangingPunct="1">
              <a:lnSpc>
                <a:spcPct val="80000"/>
              </a:lnSpc>
            </a:pPr>
            <a:endParaRPr lang="en-GB" sz="9600" dirty="0"/>
          </a:p>
          <a:p>
            <a:pPr eaLnBrk="1" hangingPunct="1">
              <a:lnSpc>
                <a:spcPct val="80000"/>
              </a:lnSpc>
            </a:pPr>
            <a:r>
              <a:rPr lang="en-GB" sz="9600" b="1" dirty="0">
                <a:solidFill>
                  <a:srgbClr val="FF0000"/>
                </a:solidFill>
              </a:rPr>
              <a:t>Another </a:t>
            </a:r>
            <a:r>
              <a:rPr lang="en-GB" sz="9600" dirty="0"/>
              <a:t>possibility is to ………</a:t>
            </a:r>
          </a:p>
          <a:p>
            <a:pPr marL="914400" lvl="2" indent="0" eaLnBrk="1" hangingPunct="1">
              <a:lnSpc>
                <a:spcPct val="80000"/>
              </a:lnSpc>
              <a:buNone/>
            </a:pPr>
            <a:r>
              <a:rPr lang="en-GB" sz="9600" dirty="0"/>
              <a:t>=&gt; </a:t>
            </a:r>
            <a:r>
              <a:rPr lang="en-GB" sz="9600" b="1" dirty="0">
                <a:solidFill>
                  <a:srgbClr val="FF0000"/>
                </a:solidFill>
              </a:rPr>
              <a:t>A further / An additional </a:t>
            </a:r>
            <a:r>
              <a:rPr lang="en-GB" sz="9600" dirty="0"/>
              <a:t>possibility is to ………</a:t>
            </a:r>
          </a:p>
          <a:p>
            <a:pPr marL="914400" lvl="2" indent="0" eaLnBrk="1" hangingPunct="1">
              <a:lnSpc>
                <a:spcPct val="80000"/>
              </a:lnSpc>
              <a:buNone/>
            </a:pPr>
            <a:endParaRPr lang="en-GB" sz="10400" dirty="0"/>
          </a:p>
          <a:p>
            <a:pPr eaLnBrk="1" hangingPunct="1">
              <a:lnSpc>
                <a:spcPct val="80000"/>
              </a:lnSpc>
            </a:pPr>
            <a:endParaRPr lang="en-GB" dirty="0"/>
          </a:p>
          <a:p>
            <a:pPr eaLnBrk="1" hangingPunct="1">
              <a:lnSpc>
                <a:spcPct val="80000"/>
              </a:lnSpc>
            </a:pPr>
            <a:endParaRPr lang="en-GB" b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9361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dirty="0"/>
              <a:t>Feedback written homework - Formality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75175"/>
          </a:xfrm>
        </p:spPr>
        <p:txBody>
          <a:bodyPr>
            <a:normAutofit fontScale="25000" lnSpcReduction="20000"/>
          </a:bodyPr>
          <a:lstStyle/>
          <a:p>
            <a:pPr eaLnBrk="1" hangingPunct="1">
              <a:lnSpc>
                <a:spcPct val="80000"/>
              </a:lnSpc>
            </a:pPr>
            <a:r>
              <a:rPr lang="en-US" sz="9600" dirty="0"/>
              <a:t>Older people are vulnerable. </a:t>
            </a:r>
            <a:r>
              <a:rPr lang="en-US" sz="9600" b="1" dirty="0">
                <a:solidFill>
                  <a:srgbClr val="FF0000"/>
                </a:solidFill>
              </a:rPr>
              <a:t>So / That is why t</a:t>
            </a:r>
            <a:r>
              <a:rPr lang="en-US" sz="9600" dirty="0"/>
              <a:t>hey could become victims easily.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sz="9600" dirty="0"/>
              <a:t>	=&gt; Older people are vulnerable. </a:t>
            </a:r>
            <a:r>
              <a:rPr lang="en-US" sz="9600" b="1" dirty="0">
                <a:solidFill>
                  <a:srgbClr val="FF0000"/>
                </a:solidFill>
              </a:rPr>
              <a:t>Therefore / For this reason / Consequently 	/ As a consequence / As a result </a:t>
            </a:r>
            <a:r>
              <a:rPr lang="en-US" sz="9600" dirty="0"/>
              <a:t>they could become victims easily. 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GB" sz="9600" b="1" dirty="0"/>
          </a:p>
          <a:p>
            <a:pPr eaLnBrk="1" hangingPunct="1">
              <a:lnSpc>
                <a:spcPct val="80000"/>
              </a:lnSpc>
            </a:pPr>
            <a:r>
              <a:rPr lang="en-GB" sz="9600" dirty="0"/>
              <a:t>It is difficult to fight cybercrime </a:t>
            </a:r>
            <a:r>
              <a:rPr lang="en-GB" sz="9600" b="1" dirty="0">
                <a:solidFill>
                  <a:srgbClr val="FF0000"/>
                </a:solidFill>
              </a:rPr>
              <a:t>because </a:t>
            </a:r>
            <a:r>
              <a:rPr lang="en-GB" sz="9600" dirty="0"/>
              <a:t>cybercriminals are one step ahead.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GB" sz="9600" dirty="0"/>
              <a:t>  	=&gt; It is difficult to fight cybercrime </a:t>
            </a:r>
            <a:r>
              <a:rPr lang="en-GB" sz="9600" b="1" dirty="0">
                <a:solidFill>
                  <a:srgbClr val="FF0000"/>
                </a:solidFill>
              </a:rPr>
              <a:t>due to the fact that / since / as 	</a:t>
            </a:r>
            <a:r>
              <a:rPr lang="en-GB" sz="9600" dirty="0"/>
              <a:t>cybercriminals are one step ahead.</a:t>
            </a:r>
          </a:p>
          <a:p>
            <a:pPr eaLnBrk="1" hangingPunct="1">
              <a:lnSpc>
                <a:spcPct val="80000"/>
              </a:lnSpc>
            </a:pPr>
            <a:endParaRPr lang="en-GB" sz="9600" b="1" dirty="0"/>
          </a:p>
          <a:p>
            <a:pPr eaLnBrk="1" hangingPunct="1">
              <a:lnSpc>
                <a:spcPct val="80000"/>
              </a:lnSpc>
            </a:pPr>
            <a:r>
              <a:rPr lang="en-GB" sz="9600" dirty="0"/>
              <a:t>Digitization makes life easier. </a:t>
            </a:r>
            <a:r>
              <a:rPr lang="en-GB" sz="9600" b="1" dirty="0">
                <a:solidFill>
                  <a:srgbClr val="FF0000"/>
                </a:solidFill>
              </a:rPr>
              <a:t>But</a:t>
            </a:r>
            <a:r>
              <a:rPr lang="en-GB" sz="9600" dirty="0"/>
              <a:t> it also leads to a new crime phenomenon.</a:t>
            </a:r>
          </a:p>
          <a:p>
            <a:pPr marL="914400" lvl="2" indent="0" eaLnBrk="1" hangingPunct="1">
              <a:lnSpc>
                <a:spcPct val="80000"/>
              </a:lnSpc>
              <a:buNone/>
            </a:pPr>
            <a:r>
              <a:rPr lang="en-GB" sz="9600" dirty="0"/>
              <a:t>=&gt; Digitization makes life easier. </a:t>
            </a:r>
            <a:r>
              <a:rPr lang="en-GB" sz="9600" b="1" dirty="0">
                <a:solidFill>
                  <a:srgbClr val="FF0000"/>
                </a:solidFill>
              </a:rPr>
              <a:t>However, / Nevertheless, / Yet </a:t>
            </a:r>
            <a:r>
              <a:rPr lang="en-GB" sz="9600" dirty="0"/>
              <a:t>it also leads to a new crime phenomenon.</a:t>
            </a:r>
          </a:p>
          <a:p>
            <a:pPr lvl="2" eaLnBrk="1" hangingPunct="1">
              <a:lnSpc>
                <a:spcPct val="80000"/>
              </a:lnSpc>
            </a:pPr>
            <a:endParaRPr lang="en-GB" sz="9600" dirty="0"/>
          </a:p>
          <a:p>
            <a:pPr eaLnBrk="1" hangingPunct="1">
              <a:lnSpc>
                <a:spcPct val="80000"/>
              </a:lnSpc>
            </a:pPr>
            <a:r>
              <a:rPr lang="en-GB" sz="9600" b="1" dirty="0">
                <a:solidFill>
                  <a:srgbClr val="FF0000"/>
                </a:solidFill>
              </a:rPr>
              <a:t>Maybe</a:t>
            </a:r>
            <a:r>
              <a:rPr lang="en-GB" sz="9600" dirty="0"/>
              <a:t> the problem will be solved in the future.</a:t>
            </a:r>
          </a:p>
          <a:p>
            <a:pPr marL="914400" lvl="2" indent="0" eaLnBrk="1" hangingPunct="1">
              <a:lnSpc>
                <a:spcPct val="80000"/>
              </a:lnSpc>
              <a:buNone/>
            </a:pPr>
            <a:r>
              <a:rPr lang="en-GB" sz="9600" dirty="0"/>
              <a:t>=&gt; The problem </a:t>
            </a:r>
            <a:r>
              <a:rPr lang="en-GB" sz="9600" b="1" dirty="0">
                <a:solidFill>
                  <a:srgbClr val="FF0000"/>
                </a:solidFill>
              </a:rPr>
              <a:t>may / might / could</a:t>
            </a:r>
            <a:r>
              <a:rPr lang="en-GB" sz="9600" dirty="0"/>
              <a:t> be solved in the future.</a:t>
            </a:r>
          </a:p>
          <a:p>
            <a:pPr lvl="2" eaLnBrk="1" hangingPunct="1">
              <a:lnSpc>
                <a:spcPct val="80000"/>
              </a:lnSpc>
            </a:pPr>
            <a:endParaRPr lang="en-GB" sz="9600" dirty="0"/>
          </a:p>
          <a:p>
            <a:pPr marL="914400" lvl="2" indent="0" eaLnBrk="1" hangingPunct="1">
              <a:lnSpc>
                <a:spcPct val="80000"/>
              </a:lnSpc>
              <a:buNone/>
            </a:pPr>
            <a:endParaRPr lang="en-GB" sz="10400" dirty="0"/>
          </a:p>
          <a:p>
            <a:pPr eaLnBrk="1" hangingPunct="1">
              <a:lnSpc>
                <a:spcPct val="80000"/>
              </a:lnSpc>
            </a:pPr>
            <a:endParaRPr lang="en-GB" dirty="0"/>
          </a:p>
          <a:p>
            <a:pPr eaLnBrk="1" hangingPunct="1">
              <a:lnSpc>
                <a:spcPct val="80000"/>
              </a:lnSpc>
            </a:pPr>
            <a:endParaRPr lang="en-GB" b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8054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dirty="0"/>
              <a:t>Feedback written homework - Formality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838200" y="1815465"/>
            <a:ext cx="10515600" cy="4575175"/>
          </a:xfrm>
        </p:spPr>
        <p:txBody>
          <a:bodyPr>
            <a:normAutofit fontScale="25000" lnSpcReduction="20000"/>
          </a:bodyPr>
          <a:lstStyle/>
          <a:p>
            <a:pPr eaLnBrk="1" hangingPunct="1">
              <a:lnSpc>
                <a:spcPct val="80000"/>
              </a:lnSpc>
            </a:pPr>
            <a:r>
              <a:rPr lang="en-US" sz="9600" dirty="0"/>
              <a:t>This is a </a:t>
            </a:r>
            <a:r>
              <a:rPr lang="en-US" sz="9600" b="1" dirty="0">
                <a:solidFill>
                  <a:srgbClr val="FF0000"/>
                </a:solidFill>
              </a:rPr>
              <a:t>big / great </a:t>
            </a:r>
            <a:r>
              <a:rPr lang="en-US" sz="9600" dirty="0"/>
              <a:t>challenge for </a:t>
            </a:r>
            <a:r>
              <a:rPr lang="en-US" sz="9600" b="1" dirty="0">
                <a:solidFill>
                  <a:srgbClr val="FF0000"/>
                </a:solidFill>
              </a:rPr>
              <a:t>big</a:t>
            </a:r>
            <a:r>
              <a:rPr lang="en-US" sz="9600" dirty="0"/>
              <a:t> companies.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sz="9600" dirty="0"/>
              <a:t>	=&gt;This is a </a:t>
            </a:r>
            <a:r>
              <a:rPr lang="en-US" sz="9600" b="1" dirty="0">
                <a:solidFill>
                  <a:srgbClr val="FF0000"/>
                </a:solidFill>
              </a:rPr>
              <a:t>major / significant / considerable / substantial </a:t>
            </a:r>
            <a:r>
              <a:rPr lang="en-US" sz="9600" dirty="0"/>
              <a:t>challenge for 	</a:t>
            </a:r>
            <a:r>
              <a:rPr lang="en-US" sz="9600" b="1" dirty="0">
                <a:solidFill>
                  <a:srgbClr val="FF0000"/>
                </a:solidFill>
              </a:rPr>
              <a:t>large</a:t>
            </a:r>
            <a:r>
              <a:rPr lang="en-US" sz="9600" dirty="0"/>
              <a:t> companies. 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GB" sz="9600" b="1" dirty="0"/>
          </a:p>
          <a:p>
            <a:pPr eaLnBrk="1" hangingPunct="1">
              <a:lnSpc>
                <a:spcPct val="80000"/>
              </a:lnSpc>
            </a:pPr>
            <a:r>
              <a:rPr lang="en-GB" sz="9600" dirty="0"/>
              <a:t>….. to use a </a:t>
            </a:r>
            <a:r>
              <a:rPr lang="en-GB" sz="9600" b="1" dirty="0">
                <a:solidFill>
                  <a:srgbClr val="FF0000"/>
                </a:solidFill>
              </a:rPr>
              <a:t>good </a:t>
            </a:r>
            <a:r>
              <a:rPr lang="en-GB" sz="9600" dirty="0"/>
              <a:t>anti-virus program.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GB" sz="9600" dirty="0"/>
              <a:t>  	=&gt; …….. to use an </a:t>
            </a:r>
            <a:r>
              <a:rPr lang="en-GB" sz="9600" b="1" dirty="0">
                <a:solidFill>
                  <a:srgbClr val="FF0000"/>
                </a:solidFill>
              </a:rPr>
              <a:t>effective </a:t>
            </a:r>
            <a:r>
              <a:rPr lang="en-GB" sz="9600" dirty="0"/>
              <a:t>anti-virus program.</a:t>
            </a:r>
          </a:p>
          <a:p>
            <a:pPr eaLnBrk="1" hangingPunct="1">
              <a:lnSpc>
                <a:spcPct val="80000"/>
              </a:lnSpc>
            </a:pPr>
            <a:endParaRPr lang="en-GB" sz="9600" b="1" dirty="0"/>
          </a:p>
          <a:p>
            <a:pPr eaLnBrk="1" hangingPunct="1">
              <a:lnSpc>
                <a:spcPct val="80000"/>
              </a:lnSpc>
            </a:pPr>
            <a:r>
              <a:rPr lang="en-GB" sz="9600" dirty="0"/>
              <a:t>The work of a </a:t>
            </a:r>
            <a:r>
              <a:rPr lang="en-GB" sz="9600" b="1" dirty="0">
                <a:solidFill>
                  <a:srgbClr val="FF0000"/>
                </a:solidFill>
              </a:rPr>
              <a:t>good </a:t>
            </a:r>
            <a:r>
              <a:rPr lang="en-GB" sz="9600" dirty="0"/>
              <a:t>cybercrime unit ……</a:t>
            </a:r>
          </a:p>
          <a:p>
            <a:pPr marL="914400" lvl="2" indent="0" eaLnBrk="1" hangingPunct="1">
              <a:lnSpc>
                <a:spcPct val="80000"/>
              </a:lnSpc>
              <a:buNone/>
            </a:pPr>
            <a:r>
              <a:rPr lang="en-GB" sz="9600" dirty="0"/>
              <a:t>=&gt; The work of a </a:t>
            </a:r>
            <a:r>
              <a:rPr lang="en-GB" sz="9600" b="1" dirty="0">
                <a:solidFill>
                  <a:srgbClr val="FF0000"/>
                </a:solidFill>
              </a:rPr>
              <a:t>professional </a:t>
            </a:r>
            <a:r>
              <a:rPr lang="en-GB" sz="9600" dirty="0"/>
              <a:t>cybercrime unit.</a:t>
            </a:r>
          </a:p>
          <a:p>
            <a:pPr lvl="2" eaLnBrk="1" hangingPunct="1">
              <a:lnSpc>
                <a:spcPct val="80000"/>
              </a:lnSpc>
            </a:pPr>
            <a:endParaRPr lang="en-GB" sz="9600" dirty="0"/>
          </a:p>
          <a:p>
            <a:pPr eaLnBrk="1" hangingPunct="1">
              <a:lnSpc>
                <a:spcPct val="80000"/>
              </a:lnSpc>
            </a:pPr>
            <a:r>
              <a:rPr lang="en-GB" sz="9600" dirty="0"/>
              <a:t>It is important to </a:t>
            </a:r>
            <a:r>
              <a:rPr lang="en-GB" sz="9600" b="1" dirty="0">
                <a:solidFill>
                  <a:srgbClr val="FF0000"/>
                </a:solidFill>
              </a:rPr>
              <a:t>think about </a:t>
            </a:r>
            <a:r>
              <a:rPr lang="en-GB" sz="9600" dirty="0"/>
              <a:t>these </a:t>
            </a:r>
            <a:r>
              <a:rPr lang="en-GB" sz="9600" b="1" dirty="0">
                <a:solidFill>
                  <a:srgbClr val="FF0000"/>
                </a:solidFill>
              </a:rPr>
              <a:t>things</a:t>
            </a:r>
            <a:r>
              <a:rPr lang="en-GB" sz="9600" dirty="0"/>
              <a:t>.</a:t>
            </a:r>
          </a:p>
          <a:p>
            <a:pPr marL="914400" lvl="2" indent="0" eaLnBrk="1" hangingPunct="1">
              <a:lnSpc>
                <a:spcPct val="80000"/>
              </a:lnSpc>
              <a:buNone/>
            </a:pPr>
            <a:r>
              <a:rPr lang="en-GB" sz="9600" dirty="0"/>
              <a:t>=&gt; It is important to </a:t>
            </a:r>
            <a:r>
              <a:rPr lang="en-GB" sz="9600" b="1" dirty="0">
                <a:solidFill>
                  <a:srgbClr val="FF0000"/>
                </a:solidFill>
              </a:rPr>
              <a:t>consider </a:t>
            </a:r>
            <a:r>
              <a:rPr lang="en-GB" sz="9600" dirty="0"/>
              <a:t>these </a:t>
            </a:r>
            <a:r>
              <a:rPr lang="en-GB" sz="9600" b="1" dirty="0">
                <a:solidFill>
                  <a:srgbClr val="FF0000"/>
                </a:solidFill>
              </a:rPr>
              <a:t>points / aspects / matters / issues</a:t>
            </a:r>
            <a:r>
              <a:rPr lang="en-GB" sz="9600" dirty="0"/>
              <a:t>.</a:t>
            </a:r>
          </a:p>
          <a:p>
            <a:pPr lvl="2" eaLnBrk="1" hangingPunct="1">
              <a:lnSpc>
                <a:spcPct val="80000"/>
              </a:lnSpc>
            </a:pPr>
            <a:endParaRPr lang="en-GB" sz="9600" dirty="0"/>
          </a:p>
          <a:p>
            <a:pPr eaLnBrk="1" hangingPunct="1">
              <a:lnSpc>
                <a:spcPct val="80000"/>
              </a:lnSpc>
            </a:pPr>
            <a:r>
              <a:rPr lang="en-GB" sz="9600" dirty="0"/>
              <a:t>.... When buying </a:t>
            </a:r>
            <a:r>
              <a:rPr lang="en-GB" sz="9600" b="1" dirty="0">
                <a:solidFill>
                  <a:srgbClr val="FF0000"/>
                </a:solidFill>
              </a:rPr>
              <a:t>things</a:t>
            </a:r>
            <a:r>
              <a:rPr lang="en-GB" sz="9600" dirty="0"/>
              <a:t> online.</a:t>
            </a:r>
          </a:p>
          <a:p>
            <a:pPr marL="914400" lvl="2" indent="0" eaLnBrk="1" hangingPunct="1">
              <a:lnSpc>
                <a:spcPct val="80000"/>
              </a:lnSpc>
              <a:buNone/>
            </a:pPr>
            <a:r>
              <a:rPr lang="en-GB" sz="9600" dirty="0"/>
              <a:t>=&gt; When buying </a:t>
            </a:r>
            <a:r>
              <a:rPr lang="en-GB" sz="9600" b="1" dirty="0">
                <a:solidFill>
                  <a:srgbClr val="FF0000"/>
                </a:solidFill>
              </a:rPr>
              <a:t>goods / products </a:t>
            </a:r>
            <a:r>
              <a:rPr lang="en-GB" sz="9600" dirty="0"/>
              <a:t>online.</a:t>
            </a:r>
            <a:endParaRPr lang="en-GB" sz="10400" dirty="0"/>
          </a:p>
          <a:p>
            <a:pPr eaLnBrk="1" hangingPunct="1">
              <a:lnSpc>
                <a:spcPct val="80000"/>
              </a:lnSpc>
            </a:pPr>
            <a:endParaRPr lang="en-GB" dirty="0"/>
          </a:p>
          <a:p>
            <a:pPr eaLnBrk="1" hangingPunct="1">
              <a:lnSpc>
                <a:spcPct val="80000"/>
              </a:lnSpc>
            </a:pPr>
            <a:endParaRPr lang="en-GB" b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5827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dirty="0"/>
              <a:t>Feedback written homework - Formality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838200" y="1815465"/>
            <a:ext cx="10515600" cy="4575175"/>
          </a:xfrm>
        </p:spPr>
        <p:txBody>
          <a:bodyPr>
            <a:normAutofit fontScale="25000" lnSpcReduction="20000"/>
          </a:bodyPr>
          <a:lstStyle/>
          <a:p>
            <a:pPr eaLnBrk="1" hangingPunct="1">
              <a:lnSpc>
                <a:spcPct val="80000"/>
              </a:lnSpc>
            </a:pPr>
            <a:r>
              <a:rPr lang="en-US" sz="9600" dirty="0"/>
              <a:t>to take </a:t>
            </a:r>
            <a:r>
              <a:rPr lang="en-US" sz="9600" b="1" dirty="0">
                <a:solidFill>
                  <a:srgbClr val="FF0000"/>
                </a:solidFill>
              </a:rPr>
              <a:t>action</a:t>
            </a:r>
            <a:endParaRPr lang="en-US" sz="96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sz="9600" dirty="0"/>
              <a:t>	=&gt; to take </a:t>
            </a:r>
            <a:r>
              <a:rPr lang="en-US" sz="9600" b="1" dirty="0">
                <a:solidFill>
                  <a:srgbClr val="FF0000"/>
                </a:solidFill>
              </a:rPr>
              <a:t>measures</a:t>
            </a:r>
            <a:r>
              <a:rPr lang="en-US" sz="9600" dirty="0"/>
              <a:t> 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GB" sz="9600" b="1" dirty="0"/>
          </a:p>
          <a:p>
            <a:pPr eaLnBrk="1" hangingPunct="1">
              <a:lnSpc>
                <a:spcPct val="80000"/>
              </a:lnSpc>
            </a:pPr>
            <a:r>
              <a:rPr lang="en-GB" sz="9600" dirty="0"/>
              <a:t>to </a:t>
            </a:r>
            <a:r>
              <a:rPr lang="en-GB" sz="9600" b="1" dirty="0">
                <a:solidFill>
                  <a:srgbClr val="FF0000"/>
                </a:solidFill>
              </a:rPr>
              <a:t>make </a:t>
            </a:r>
            <a:r>
              <a:rPr lang="en-GB" sz="9600" dirty="0"/>
              <a:t>information campaigns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GB" sz="9600" dirty="0"/>
              <a:t>  	=&gt; to </a:t>
            </a:r>
            <a:r>
              <a:rPr lang="en-GB" sz="9600" b="1" dirty="0">
                <a:solidFill>
                  <a:srgbClr val="FF0000"/>
                </a:solidFill>
              </a:rPr>
              <a:t>create / develop / produce </a:t>
            </a:r>
            <a:r>
              <a:rPr lang="en-GB" sz="9600" dirty="0"/>
              <a:t>information campaigns</a:t>
            </a:r>
          </a:p>
          <a:p>
            <a:pPr eaLnBrk="1" hangingPunct="1">
              <a:lnSpc>
                <a:spcPct val="80000"/>
              </a:lnSpc>
            </a:pPr>
            <a:endParaRPr lang="en-GB" sz="9600" b="1" dirty="0"/>
          </a:p>
          <a:p>
            <a:pPr eaLnBrk="1" hangingPunct="1">
              <a:lnSpc>
                <a:spcPct val="80000"/>
              </a:lnSpc>
            </a:pPr>
            <a:r>
              <a:rPr lang="en-GB" sz="9600" dirty="0"/>
              <a:t>to </a:t>
            </a:r>
            <a:r>
              <a:rPr lang="en-GB" sz="9600" b="1" dirty="0">
                <a:solidFill>
                  <a:srgbClr val="FF0000"/>
                </a:solidFill>
              </a:rPr>
              <a:t>talk about </a:t>
            </a:r>
            <a:r>
              <a:rPr lang="en-GB" sz="9600" dirty="0"/>
              <a:t>the risks</a:t>
            </a:r>
          </a:p>
          <a:p>
            <a:pPr marL="914400" lvl="2" indent="0" eaLnBrk="1" hangingPunct="1">
              <a:lnSpc>
                <a:spcPct val="80000"/>
              </a:lnSpc>
              <a:buNone/>
            </a:pPr>
            <a:r>
              <a:rPr lang="en-GB" sz="9600" dirty="0"/>
              <a:t>=&gt; to </a:t>
            </a:r>
            <a:r>
              <a:rPr lang="en-GB" sz="9600" b="1" dirty="0">
                <a:solidFill>
                  <a:srgbClr val="FF0000"/>
                </a:solidFill>
              </a:rPr>
              <a:t>discuss </a:t>
            </a:r>
            <a:r>
              <a:rPr lang="en-GB" sz="9600" b="1" strike="sngStrike" dirty="0">
                <a:solidFill>
                  <a:srgbClr val="FF0000"/>
                </a:solidFill>
              </a:rPr>
              <a:t>about</a:t>
            </a:r>
            <a:r>
              <a:rPr lang="en-GB" sz="9600" b="1" dirty="0">
                <a:solidFill>
                  <a:srgbClr val="FF0000"/>
                </a:solidFill>
              </a:rPr>
              <a:t> </a:t>
            </a:r>
            <a:r>
              <a:rPr lang="en-GB" sz="9600" dirty="0"/>
              <a:t>the risks</a:t>
            </a:r>
          </a:p>
          <a:p>
            <a:pPr lvl="2" eaLnBrk="1" hangingPunct="1">
              <a:lnSpc>
                <a:spcPct val="80000"/>
              </a:lnSpc>
            </a:pPr>
            <a:endParaRPr lang="en-GB" sz="9600" dirty="0"/>
          </a:p>
          <a:p>
            <a:pPr eaLnBrk="1" hangingPunct="1">
              <a:lnSpc>
                <a:spcPct val="80000"/>
              </a:lnSpc>
            </a:pPr>
            <a:r>
              <a:rPr lang="en-GB" sz="9600" dirty="0"/>
              <a:t>to </a:t>
            </a:r>
            <a:r>
              <a:rPr lang="en-GB" sz="9600" b="1" dirty="0">
                <a:solidFill>
                  <a:srgbClr val="FF0000"/>
                </a:solidFill>
              </a:rPr>
              <a:t>sum up </a:t>
            </a:r>
            <a:endParaRPr lang="en-GB" sz="9600" dirty="0"/>
          </a:p>
          <a:p>
            <a:pPr marL="914400" lvl="2" indent="0" eaLnBrk="1" hangingPunct="1">
              <a:lnSpc>
                <a:spcPct val="80000"/>
              </a:lnSpc>
              <a:buNone/>
            </a:pPr>
            <a:r>
              <a:rPr lang="en-GB" sz="9600" dirty="0"/>
              <a:t>=&gt; to </a:t>
            </a:r>
            <a:r>
              <a:rPr lang="en-GB" sz="9600" b="1" dirty="0">
                <a:solidFill>
                  <a:srgbClr val="FF0000"/>
                </a:solidFill>
              </a:rPr>
              <a:t>summarise</a:t>
            </a:r>
            <a:endParaRPr lang="en-GB" sz="9600" dirty="0"/>
          </a:p>
          <a:p>
            <a:pPr lvl="2" eaLnBrk="1" hangingPunct="1">
              <a:lnSpc>
                <a:spcPct val="80000"/>
              </a:lnSpc>
            </a:pPr>
            <a:endParaRPr lang="en-GB" sz="9600" dirty="0"/>
          </a:p>
          <a:p>
            <a:pPr eaLnBrk="1" hangingPunct="1">
              <a:lnSpc>
                <a:spcPct val="80000"/>
              </a:lnSpc>
            </a:pPr>
            <a:r>
              <a:rPr lang="en-GB" sz="9600" dirty="0"/>
              <a:t>to </a:t>
            </a:r>
            <a:r>
              <a:rPr lang="en-GB" sz="9600" b="1" dirty="0">
                <a:solidFill>
                  <a:srgbClr val="FF0000"/>
                </a:solidFill>
              </a:rPr>
              <a:t>need</a:t>
            </a:r>
            <a:r>
              <a:rPr lang="en-GB" sz="9600" dirty="0"/>
              <a:t> </a:t>
            </a:r>
            <a:r>
              <a:rPr lang="en-GB" sz="9600" b="1" dirty="0">
                <a:solidFill>
                  <a:srgbClr val="FF0000"/>
                </a:solidFill>
              </a:rPr>
              <a:t>help</a:t>
            </a:r>
          </a:p>
          <a:p>
            <a:pPr marL="914400" lvl="2" indent="0" eaLnBrk="1" hangingPunct="1">
              <a:lnSpc>
                <a:spcPct val="80000"/>
              </a:lnSpc>
              <a:buNone/>
            </a:pPr>
            <a:r>
              <a:rPr lang="en-GB" sz="9600" dirty="0"/>
              <a:t>=&gt; to </a:t>
            </a:r>
            <a:r>
              <a:rPr lang="en-GB" sz="9600" b="1" dirty="0">
                <a:solidFill>
                  <a:srgbClr val="FF0000"/>
                </a:solidFill>
              </a:rPr>
              <a:t>require assistance</a:t>
            </a:r>
            <a:endParaRPr lang="en-GB" dirty="0"/>
          </a:p>
          <a:p>
            <a:pPr eaLnBrk="1" hangingPunct="1">
              <a:lnSpc>
                <a:spcPct val="80000"/>
              </a:lnSpc>
            </a:pPr>
            <a:endParaRPr lang="en-GB" b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584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dirty="0"/>
              <a:t>Feedback written homework - Formality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838200" y="1815465"/>
            <a:ext cx="10515600" cy="4575175"/>
          </a:xfrm>
        </p:spPr>
        <p:txBody>
          <a:bodyPr>
            <a:normAutofit fontScale="25000" lnSpcReduction="20000"/>
          </a:bodyPr>
          <a:lstStyle/>
          <a:p>
            <a:pPr eaLnBrk="1" hangingPunct="1">
              <a:lnSpc>
                <a:spcPct val="80000"/>
              </a:lnSpc>
            </a:pPr>
            <a:r>
              <a:rPr lang="en-US" sz="9600" dirty="0"/>
              <a:t>….. </a:t>
            </a:r>
            <a:r>
              <a:rPr lang="en-US" sz="9600" b="1" dirty="0">
                <a:solidFill>
                  <a:srgbClr val="FF0000"/>
                </a:solidFill>
              </a:rPr>
              <a:t>a lot of kids</a:t>
            </a:r>
            <a:endParaRPr lang="en-US" sz="96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sz="9600" dirty="0"/>
              <a:t>	=&gt; </a:t>
            </a:r>
            <a:r>
              <a:rPr lang="en-US" sz="9600" b="1" dirty="0">
                <a:solidFill>
                  <a:srgbClr val="FF0000"/>
                </a:solidFill>
              </a:rPr>
              <a:t>a high number of / numerous / several children</a:t>
            </a:r>
            <a:r>
              <a:rPr lang="en-US" sz="9600" dirty="0"/>
              <a:t> 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GB" sz="9600" b="1" dirty="0"/>
          </a:p>
          <a:p>
            <a:pPr eaLnBrk="1" hangingPunct="1">
              <a:lnSpc>
                <a:spcPct val="80000"/>
              </a:lnSpc>
            </a:pPr>
            <a:r>
              <a:rPr lang="en-GB" sz="9600" dirty="0"/>
              <a:t>to earn </a:t>
            </a:r>
            <a:r>
              <a:rPr lang="en-GB" sz="9600" b="1" dirty="0">
                <a:solidFill>
                  <a:srgbClr val="FF0000"/>
                </a:solidFill>
              </a:rPr>
              <a:t>a lot of money</a:t>
            </a:r>
            <a:endParaRPr lang="en-GB" sz="96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GB" sz="9600" dirty="0"/>
              <a:t>  	=&gt; to earn a </a:t>
            </a:r>
            <a:r>
              <a:rPr lang="en-GB" sz="9600" b="1" dirty="0">
                <a:solidFill>
                  <a:srgbClr val="FF0000"/>
                </a:solidFill>
              </a:rPr>
              <a:t>high salary</a:t>
            </a:r>
            <a:endParaRPr lang="en-GB" sz="9600" dirty="0"/>
          </a:p>
          <a:p>
            <a:pPr eaLnBrk="1" hangingPunct="1">
              <a:lnSpc>
                <a:spcPct val="80000"/>
              </a:lnSpc>
            </a:pPr>
            <a:endParaRPr lang="en-GB" sz="9600" b="1" dirty="0"/>
          </a:p>
          <a:p>
            <a:pPr eaLnBrk="1" hangingPunct="1">
              <a:lnSpc>
                <a:spcPct val="80000"/>
              </a:lnSpc>
            </a:pPr>
            <a:r>
              <a:rPr lang="en-GB" sz="9600" dirty="0"/>
              <a:t>the </a:t>
            </a:r>
            <a:r>
              <a:rPr lang="en-GB" sz="9600" b="1" dirty="0">
                <a:solidFill>
                  <a:srgbClr val="FF0000"/>
                </a:solidFill>
              </a:rPr>
              <a:t>chance </a:t>
            </a:r>
            <a:r>
              <a:rPr lang="en-GB" sz="9600" dirty="0"/>
              <a:t>of becoming a victim</a:t>
            </a:r>
          </a:p>
          <a:p>
            <a:pPr marL="914400" lvl="2" indent="0" eaLnBrk="1" hangingPunct="1">
              <a:lnSpc>
                <a:spcPct val="80000"/>
              </a:lnSpc>
              <a:buNone/>
            </a:pPr>
            <a:r>
              <a:rPr lang="en-GB" sz="9600" dirty="0"/>
              <a:t>=&gt; the </a:t>
            </a:r>
            <a:r>
              <a:rPr lang="en-GB" sz="9600" b="1" dirty="0">
                <a:solidFill>
                  <a:srgbClr val="FF0000"/>
                </a:solidFill>
              </a:rPr>
              <a:t>probability </a:t>
            </a:r>
            <a:r>
              <a:rPr lang="en-GB" sz="9600" dirty="0"/>
              <a:t>of becoming a victim</a:t>
            </a:r>
          </a:p>
          <a:p>
            <a:pPr lvl="2" eaLnBrk="1" hangingPunct="1">
              <a:lnSpc>
                <a:spcPct val="80000"/>
              </a:lnSpc>
            </a:pPr>
            <a:endParaRPr lang="en-GB" sz="9600" dirty="0"/>
          </a:p>
          <a:p>
            <a:pPr eaLnBrk="1" hangingPunct="1">
              <a:lnSpc>
                <a:spcPct val="80000"/>
              </a:lnSpc>
            </a:pPr>
            <a:r>
              <a:rPr lang="en-GB" sz="9600" dirty="0"/>
              <a:t>an </a:t>
            </a:r>
            <a:r>
              <a:rPr lang="en-GB" sz="9600" b="1" dirty="0">
                <a:solidFill>
                  <a:srgbClr val="FF0000"/>
                </a:solidFill>
              </a:rPr>
              <a:t>ad / advert</a:t>
            </a:r>
            <a:endParaRPr lang="en-GB" sz="96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GB" sz="9600" dirty="0"/>
              <a:t>  	=&gt; an </a:t>
            </a:r>
            <a:r>
              <a:rPr lang="en-GB" sz="9600" b="1" dirty="0">
                <a:solidFill>
                  <a:srgbClr val="FF0000"/>
                </a:solidFill>
              </a:rPr>
              <a:t>advertisement</a:t>
            </a:r>
            <a:endParaRPr lang="en-GB" sz="9600" dirty="0"/>
          </a:p>
          <a:p>
            <a:pPr lvl="2" eaLnBrk="1" hangingPunct="1">
              <a:lnSpc>
                <a:spcPct val="80000"/>
              </a:lnSpc>
            </a:pPr>
            <a:endParaRPr lang="en-GB" sz="9600" dirty="0"/>
          </a:p>
          <a:p>
            <a:pPr eaLnBrk="1" hangingPunct="1">
              <a:lnSpc>
                <a:spcPct val="80000"/>
              </a:lnSpc>
            </a:pPr>
            <a:r>
              <a:rPr lang="en-GB" sz="9600" dirty="0"/>
              <a:t>to </a:t>
            </a:r>
            <a:r>
              <a:rPr lang="en-GB" sz="9600" b="1" dirty="0">
                <a:solidFill>
                  <a:srgbClr val="FF0000"/>
                </a:solidFill>
              </a:rPr>
              <a:t>handle </a:t>
            </a:r>
            <a:r>
              <a:rPr lang="en-GB" sz="9600" dirty="0"/>
              <a:t>the situation</a:t>
            </a:r>
            <a:endParaRPr lang="en-GB" sz="9600" b="1" dirty="0">
              <a:solidFill>
                <a:srgbClr val="FF0000"/>
              </a:solidFill>
            </a:endParaRPr>
          </a:p>
          <a:p>
            <a:pPr marL="914400" lvl="2" indent="0" eaLnBrk="1" hangingPunct="1">
              <a:lnSpc>
                <a:spcPct val="80000"/>
              </a:lnSpc>
              <a:buNone/>
            </a:pPr>
            <a:r>
              <a:rPr lang="en-GB" sz="9600" dirty="0"/>
              <a:t>=&gt; to </a:t>
            </a:r>
            <a:r>
              <a:rPr lang="en-GB" sz="9600" b="1" dirty="0">
                <a:solidFill>
                  <a:srgbClr val="FF0000"/>
                </a:solidFill>
              </a:rPr>
              <a:t>deal with </a:t>
            </a:r>
            <a:r>
              <a:rPr lang="en-GB" sz="9600" dirty="0"/>
              <a:t>the situation</a:t>
            </a:r>
            <a:endParaRPr lang="en-GB" dirty="0"/>
          </a:p>
          <a:p>
            <a:pPr eaLnBrk="1" hangingPunct="1">
              <a:lnSpc>
                <a:spcPct val="80000"/>
              </a:lnSpc>
            </a:pPr>
            <a:endParaRPr lang="en-GB" b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3532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dirty="0"/>
              <a:t>Feedback written homework - Formality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838200" y="1815465"/>
            <a:ext cx="10515600" cy="4575175"/>
          </a:xfrm>
        </p:spPr>
        <p:txBody>
          <a:bodyPr>
            <a:normAutofit fontScale="25000" lnSpcReduction="20000"/>
          </a:bodyPr>
          <a:lstStyle/>
          <a:p>
            <a:pPr eaLnBrk="1" hangingPunct="1">
              <a:lnSpc>
                <a:spcPct val="80000"/>
              </a:lnSpc>
            </a:pPr>
            <a:r>
              <a:rPr lang="en-US" sz="9600" dirty="0"/>
              <a:t>Do NOT using contracted verb forms, e.g. </a:t>
            </a:r>
            <a:r>
              <a:rPr lang="en-US" sz="9600" b="1" dirty="0">
                <a:solidFill>
                  <a:srgbClr val="FF0000"/>
                </a:solidFill>
              </a:rPr>
              <a:t>shouldn’t, that’s, hasn’t</a:t>
            </a:r>
            <a:r>
              <a:rPr lang="en-US" sz="9600" dirty="0"/>
              <a:t>, etc.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sz="9600" dirty="0"/>
              <a:t>	=&gt; Instead write them out: </a:t>
            </a:r>
            <a:r>
              <a:rPr lang="en-US" sz="9600" b="1" dirty="0">
                <a:solidFill>
                  <a:srgbClr val="FF0000"/>
                </a:solidFill>
              </a:rPr>
              <a:t>should not / that is / has not</a:t>
            </a:r>
            <a:r>
              <a:rPr lang="en-US" sz="9600" dirty="0"/>
              <a:t>. 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GB" sz="9600" b="1" dirty="0"/>
          </a:p>
          <a:p>
            <a:pPr eaLnBrk="1" hangingPunct="1">
              <a:lnSpc>
                <a:spcPct val="80000"/>
              </a:lnSpc>
            </a:pPr>
            <a:r>
              <a:rPr lang="en-GB" sz="9600" dirty="0"/>
              <a:t>Avoid using </a:t>
            </a:r>
            <a:r>
              <a:rPr lang="en-GB" sz="9600" b="1" dirty="0">
                <a:solidFill>
                  <a:srgbClr val="FF0000"/>
                </a:solidFill>
              </a:rPr>
              <a:t>I, we </a:t>
            </a:r>
            <a:r>
              <a:rPr lang="en-GB" sz="9600" dirty="0"/>
              <a:t>and</a:t>
            </a:r>
            <a:r>
              <a:rPr lang="en-GB" sz="9600" b="1" dirty="0">
                <a:solidFill>
                  <a:srgbClr val="FF0000"/>
                </a:solidFill>
              </a:rPr>
              <a:t> you</a:t>
            </a:r>
            <a:r>
              <a:rPr lang="en-GB" sz="9600" dirty="0"/>
              <a:t>, e.g.: </a:t>
            </a:r>
            <a:r>
              <a:rPr lang="en-GB" sz="9600" b="1" dirty="0">
                <a:solidFill>
                  <a:srgbClr val="FF0000"/>
                </a:solidFill>
              </a:rPr>
              <a:t>We</a:t>
            </a:r>
            <a:r>
              <a:rPr lang="en-GB" sz="9600" dirty="0"/>
              <a:t> have to prevent crime.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GB" sz="9600" dirty="0"/>
              <a:t>  	=&gt; Instead, use the passive: Crime </a:t>
            </a:r>
            <a:r>
              <a:rPr lang="en-GB" sz="9600" b="1" dirty="0">
                <a:solidFill>
                  <a:srgbClr val="FF0000"/>
                </a:solidFill>
              </a:rPr>
              <a:t>has to be prevented</a:t>
            </a:r>
            <a:r>
              <a:rPr lang="en-GB" sz="9600" dirty="0"/>
              <a:t>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GB" sz="9600" dirty="0"/>
              <a:t>	=&gt; OR find noun to replace it: </a:t>
            </a:r>
            <a:r>
              <a:rPr lang="en-GB" sz="9600" b="1" dirty="0">
                <a:solidFill>
                  <a:srgbClr val="FF0000"/>
                </a:solidFill>
              </a:rPr>
              <a:t>The police </a:t>
            </a:r>
            <a:r>
              <a:rPr lang="en-GB" sz="9600" dirty="0"/>
              <a:t>have to prevent crime.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GB" sz="9600" dirty="0"/>
              <a:t>	=&gt; OR use an “it is + adjective” structure: </a:t>
            </a:r>
            <a:r>
              <a:rPr lang="en-GB" sz="9600" b="1" dirty="0">
                <a:solidFill>
                  <a:srgbClr val="FF0000"/>
                </a:solidFill>
              </a:rPr>
              <a:t>It is necessary to </a:t>
            </a:r>
            <a:r>
              <a:rPr lang="en-GB" sz="9600" dirty="0"/>
              <a:t>prevent crime</a:t>
            </a:r>
          </a:p>
          <a:p>
            <a:pPr eaLnBrk="1" hangingPunct="1">
              <a:lnSpc>
                <a:spcPct val="80000"/>
              </a:lnSpc>
            </a:pPr>
            <a:endParaRPr lang="en-GB" sz="9600" b="1" dirty="0"/>
          </a:p>
          <a:p>
            <a:pPr eaLnBrk="1" hangingPunct="1">
              <a:lnSpc>
                <a:spcPct val="80000"/>
              </a:lnSpc>
            </a:pPr>
            <a:r>
              <a:rPr lang="en-GB" sz="9600" b="1" dirty="0">
                <a:solidFill>
                  <a:srgbClr val="FF0000"/>
                </a:solidFill>
              </a:rPr>
              <a:t>I think </a:t>
            </a:r>
            <a:r>
              <a:rPr lang="en-GB" sz="9600" dirty="0"/>
              <a:t>……</a:t>
            </a:r>
          </a:p>
          <a:p>
            <a:pPr marL="914400" lvl="2" indent="0" eaLnBrk="1" hangingPunct="1">
              <a:lnSpc>
                <a:spcPct val="80000"/>
              </a:lnSpc>
              <a:buNone/>
            </a:pPr>
            <a:r>
              <a:rPr lang="en-GB" sz="9600" dirty="0"/>
              <a:t>=&gt; </a:t>
            </a:r>
            <a:r>
              <a:rPr lang="en-GB" sz="9600" b="1" dirty="0">
                <a:solidFill>
                  <a:srgbClr val="FF0000"/>
                </a:solidFill>
              </a:rPr>
              <a:t>In my opinion / In my view / From my point of view </a:t>
            </a:r>
            <a:r>
              <a:rPr lang="en-GB" sz="9600" dirty="0"/>
              <a:t>…..</a:t>
            </a:r>
          </a:p>
          <a:p>
            <a:pPr lvl="2" eaLnBrk="1" hangingPunct="1">
              <a:lnSpc>
                <a:spcPct val="80000"/>
              </a:lnSpc>
            </a:pPr>
            <a:endParaRPr lang="en-GB" sz="9600" dirty="0"/>
          </a:p>
          <a:p>
            <a:pPr eaLnBrk="1" hangingPunct="1">
              <a:lnSpc>
                <a:spcPct val="80000"/>
              </a:lnSpc>
            </a:pPr>
            <a:r>
              <a:rPr lang="en-GB" sz="9600" b="1" dirty="0">
                <a:solidFill>
                  <a:srgbClr val="FF0000"/>
                </a:solidFill>
              </a:rPr>
              <a:t>I am sure </a:t>
            </a:r>
            <a:r>
              <a:rPr lang="en-GB" sz="9600" dirty="0"/>
              <a:t>that …….</a:t>
            </a:r>
          </a:p>
          <a:p>
            <a:pPr marL="914400" lvl="2" indent="0" eaLnBrk="1" hangingPunct="1">
              <a:lnSpc>
                <a:spcPct val="80000"/>
              </a:lnSpc>
              <a:buNone/>
            </a:pPr>
            <a:r>
              <a:rPr lang="en-GB" sz="9600" dirty="0"/>
              <a:t>=&gt;  </a:t>
            </a:r>
            <a:r>
              <a:rPr lang="en-GB" sz="9600" b="1" dirty="0">
                <a:solidFill>
                  <a:srgbClr val="FF0000"/>
                </a:solidFill>
              </a:rPr>
              <a:t>There is no doubt </a:t>
            </a:r>
            <a:r>
              <a:rPr lang="en-GB" sz="9600" dirty="0"/>
              <a:t>that … / </a:t>
            </a:r>
            <a:r>
              <a:rPr lang="en-GB" sz="9600" b="1" dirty="0">
                <a:solidFill>
                  <a:srgbClr val="FF0000"/>
                </a:solidFill>
              </a:rPr>
              <a:t>It cannot be denied </a:t>
            </a:r>
            <a:r>
              <a:rPr lang="en-GB" sz="9600" dirty="0"/>
              <a:t>that …….</a:t>
            </a:r>
          </a:p>
          <a:p>
            <a:pPr lvl="2" eaLnBrk="1" hangingPunct="1">
              <a:lnSpc>
                <a:spcPct val="80000"/>
              </a:lnSpc>
            </a:pPr>
            <a:endParaRPr lang="en-GB" sz="9600" dirty="0"/>
          </a:p>
          <a:p>
            <a:pPr eaLnBrk="1" hangingPunct="1">
              <a:lnSpc>
                <a:spcPct val="80000"/>
              </a:lnSpc>
            </a:pPr>
            <a:endParaRPr lang="en-GB" b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8857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dirty="0"/>
              <a:t>Feedback written homework – Content 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75175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120000"/>
              </a:lnSpc>
            </a:pPr>
            <a:r>
              <a:rPr lang="en-GB" sz="2400" dirty="0"/>
              <a:t>Do NOT make the introduction too long. Get into answering the question. </a:t>
            </a:r>
            <a:r>
              <a:rPr lang="en-US" sz="2400" dirty="0"/>
              <a:t>The introduction should be about 10-15% of what you write. Likewise for the concluding sentence.</a:t>
            </a:r>
          </a:p>
          <a:p>
            <a:pPr eaLnBrk="1" hangingPunct="1">
              <a:lnSpc>
                <a:spcPct val="120000"/>
              </a:lnSpc>
            </a:pPr>
            <a:r>
              <a:rPr lang="en-US" sz="2400" dirty="0"/>
              <a:t>The concluding sentence should round off the text with either a recommendation, a future outlook or your own opinion. It is not usual to  summarize the main points of the text in the conclusion of such a short text. </a:t>
            </a:r>
          </a:p>
          <a:p>
            <a:pPr eaLnBrk="1" hangingPunct="1">
              <a:lnSpc>
                <a:spcPct val="120000"/>
              </a:lnSpc>
            </a:pPr>
            <a:r>
              <a:rPr lang="en-US" sz="2400" dirty="0"/>
              <a:t>Remember to develop each of the main ideas which you mention before you go on to your next idea. This can be done by adding a second sentence for each new main idea in which an example is given or the reasons relating to the main point or the effects of the main point are explained.</a:t>
            </a:r>
          </a:p>
          <a:p>
            <a:pPr eaLnBrk="1" hangingPunct="1">
              <a:lnSpc>
                <a:spcPct val="80000"/>
              </a:lnSpc>
            </a:pPr>
            <a:endParaRPr lang="en-GB" sz="8800" b="1" dirty="0"/>
          </a:p>
          <a:p>
            <a:pPr marL="914400" lvl="2" indent="0" eaLnBrk="1" hangingPunct="1">
              <a:lnSpc>
                <a:spcPct val="80000"/>
              </a:lnSpc>
              <a:buNone/>
            </a:pPr>
            <a:endParaRPr lang="en-GB" sz="10400" dirty="0"/>
          </a:p>
          <a:p>
            <a:pPr eaLnBrk="1" hangingPunct="1">
              <a:lnSpc>
                <a:spcPct val="80000"/>
              </a:lnSpc>
            </a:pPr>
            <a:endParaRPr lang="en-GB" dirty="0"/>
          </a:p>
          <a:p>
            <a:pPr eaLnBrk="1" hangingPunct="1">
              <a:lnSpc>
                <a:spcPct val="80000"/>
              </a:lnSpc>
            </a:pPr>
            <a:endParaRPr lang="en-GB" b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032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dirty="0"/>
              <a:t>Feedback written </a:t>
            </a:r>
            <a:r>
              <a:rPr lang="en-GB"/>
              <a:t>homework – Grammar </a:t>
            </a:r>
            <a:endParaRPr lang="en-GB" dirty="0"/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75175"/>
          </a:xfrm>
        </p:spPr>
        <p:txBody>
          <a:bodyPr>
            <a:normAutofit fontScale="25000" lnSpcReduction="20000"/>
          </a:bodyPr>
          <a:lstStyle/>
          <a:p>
            <a:pPr eaLnBrk="1" hangingPunct="1">
              <a:lnSpc>
                <a:spcPct val="120000"/>
              </a:lnSpc>
              <a:spcBef>
                <a:spcPts val="0"/>
              </a:spcBef>
            </a:pPr>
            <a:r>
              <a:rPr lang="en-GB" sz="9600" dirty="0"/>
              <a:t>Everybody </a:t>
            </a:r>
            <a:r>
              <a:rPr lang="en-GB" sz="9600" b="1" dirty="0">
                <a:solidFill>
                  <a:srgbClr val="FF0000"/>
                </a:solidFill>
              </a:rPr>
              <a:t>is using </a:t>
            </a:r>
            <a:r>
              <a:rPr lang="en-GB" sz="9600" dirty="0"/>
              <a:t>the internet every day. </a:t>
            </a:r>
          </a:p>
          <a:p>
            <a:pPr marL="0" indent="0" eaLnBrk="1" hangingPunct="1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9600" dirty="0"/>
              <a:t>  	=&gt; Everybody </a:t>
            </a:r>
            <a:r>
              <a:rPr lang="en-GB" sz="9600" b="1" dirty="0">
                <a:solidFill>
                  <a:srgbClr val="FF0000"/>
                </a:solidFill>
              </a:rPr>
              <a:t>uses</a:t>
            </a:r>
            <a:r>
              <a:rPr lang="en-GB" sz="9600" dirty="0"/>
              <a:t> the internet every day.</a:t>
            </a:r>
          </a:p>
          <a:p>
            <a:pPr eaLnBrk="1" hangingPunct="1">
              <a:lnSpc>
                <a:spcPct val="120000"/>
              </a:lnSpc>
              <a:spcBef>
                <a:spcPts val="0"/>
              </a:spcBef>
            </a:pPr>
            <a:endParaRPr lang="en-GB" sz="9600" b="1" dirty="0"/>
          </a:p>
          <a:p>
            <a:pPr eaLnBrk="1" hangingPunct="1">
              <a:lnSpc>
                <a:spcPct val="120000"/>
              </a:lnSpc>
              <a:spcBef>
                <a:spcPts val="0"/>
              </a:spcBef>
            </a:pPr>
            <a:r>
              <a:rPr lang="en-GB" sz="9600" dirty="0"/>
              <a:t>Cybercrime </a:t>
            </a:r>
            <a:r>
              <a:rPr lang="en-GB" sz="9600" b="1" dirty="0">
                <a:solidFill>
                  <a:srgbClr val="FF0000"/>
                </a:solidFill>
              </a:rPr>
              <a:t>became</a:t>
            </a:r>
            <a:r>
              <a:rPr lang="en-GB" sz="9600" dirty="0"/>
              <a:t> more important in the last 20 years. </a:t>
            </a:r>
          </a:p>
          <a:p>
            <a:pPr marL="914400" lvl="2" indent="0" eaLnBrk="1" hangingPunct="1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9600" dirty="0"/>
              <a:t>=&gt; Cybercrime </a:t>
            </a:r>
            <a:r>
              <a:rPr lang="en-GB" sz="9600" b="1" dirty="0">
                <a:solidFill>
                  <a:srgbClr val="FF0000"/>
                </a:solidFill>
              </a:rPr>
              <a:t>has become </a:t>
            </a:r>
            <a:r>
              <a:rPr lang="en-GB" sz="9600" dirty="0"/>
              <a:t>more important in the last 20 years.</a:t>
            </a:r>
          </a:p>
          <a:p>
            <a:pPr lvl="2" eaLnBrk="1" hangingPunct="1">
              <a:lnSpc>
                <a:spcPct val="120000"/>
              </a:lnSpc>
              <a:spcBef>
                <a:spcPts val="0"/>
              </a:spcBef>
            </a:pPr>
            <a:endParaRPr lang="en-GB" sz="9600" dirty="0"/>
          </a:p>
          <a:p>
            <a:pPr eaLnBrk="1" hangingPunct="1">
              <a:lnSpc>
                <a:spcPct val="120000"/>
              </a:lnSpc>
              <a:spcBef>
                <a:spcPts val="0"/>
              </a:spcBef>
            </a:pPr>
            <a:r>
              <a:rPr lang="en-GB" sz="9600" dirty="0"/>
              <a:t>The children must be taught how to use the internet.</a:t>
            </a:r>
          </a:p>
          <a:p>
            <a:pPr marL="914400" lvl="2" indent="0" eaLnBrk="1" hangingPunct="1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9600" dirty="0"/>
              <a:t>=&gt; </a:t>
            </a:r>
            <a:r>
              <a:rPr lang="en-GB" sz="9600" b="1" strike="sngStrike" dirty="0">
                <a:solidFill>
                  <a:srgbClr val="FF0000"/>
                </a:solidFill>
              </a:rPr>
              <a:t>The</a:t>
            </a:r>
            <a:r>
              <a:rPr lang="en-GB" sz="9600" dirty="0"/>
              <a:t> children must be taught how to use the internet. (Plural noun =&gt; Children in general and not specific children).</a:t>
            </a:r>
          </a:p>
          <a:p>
            <a:pPr lvl="2" eaLnBrk="1" hangingPunct="1">
              <a:lnSpc>
                <a:spcPct val="120000"/>
              </a:lnSpc>
              <a:spcBef>
                <a:spcPts val="0"/>
              </a:spcBef>
            </a:pPr>
            <a:endParaRPr lang="en-GB" sz="9600" dirty="0"/>
          </a:p>
          <a:p>
            <a:pPr eaLnBrk="1" hangingPunct="1">
              <a:lnSpc>
                <a:spcPct val="120000"/>
              </a:lnSpc>
              <a:spcBef>
                <a:spcPts val="0"/>
              </a:spcBef>
            </a:pPr>
            <a:r>
              <a:rPr lang="en-GB" sz="9600" dirty="0"/>
              <a:t>The cyber security is an important issue.</a:t>
            </a:r>
          </a:p>
          <a:p>
            <a:pPr marL="914400" lvl="2" indent="0" eaLnBrk="1" hangingPunct="1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9600" dirty="0"/>
              <a:t>=&gt; </a:t>
            </a:r>
            <a:r>
              <a:rPr lang="en-GB" sz="9600" b="1" strike="sngStrike" dirty="0">
                <a:solidFill>
                  <a:srgbClr val="FF0000"/>
                </a:solidFill>
              </a:rPr>
              <a:t>The</a:t>
            </a:r>
            <a:r>
              <a:rPr lang="en-GB" sz="9600" dirty="0"/>
              <a:t> cyber security is an important issue. (Singular abstract noun =&gt; No article)</a:t>
            </a:r>
          </a:p>
          <a:p>
            <a:pPr marL="914400" lvl="2" indent="0" eaLnBrk="1" hangingPunct="1">
              <a:lnSpc>
                <a:spcPct val="80000"/>
              </a:lnSpc>
              <a:buNone/>
            </a:pPr>
            <a:endParaRPr lang="en-GB" sz="10400" dirty="0"/>
          </a:p>
          <a:p>
            <a:pPr eaLnBrk="1" hangingPunct="1">
              <a:lnSpc>
                <a:spcPct val="80000"/>
              </a:lnSpc>
            </a:pPr>
            <a:endParaRPr lang="en-GB" dirty="0"/>
          </a:p>
          <a:p>
            <a:pPr eaLnBrk="1" hangingPunct="1">
              <a:lnSpc>
                <a:spcPct val="80000"/>
              </a:lnSpc>
            </a:pPr>
            <a:endParaRPr lang="en-GB" b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1306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dirty="0"/>
              <a:t>Feedback written homework – Germanisms 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75175"/>
          </a:xfrm>
        </p:spPr>
        <p:txBody>
          <a:bodyPr>
            <a:normAutofit fontScale="25000" lnSpcReduction="20000"/>
          </a:bodyPr>
          <a:lstStyle/>
          <a:p>
            <a:pPr eaLnBrk="1" hangingPunct="1">
              <a:lnSpc>
                <a:spcPct val="120000"/>
              </a:lnSpc>
              <a:spcBef>
                <a:spcPts val="0"/>
              </a:spcBef>
            </a:pPr>
            <a:r>
              <a:rPr lang="en-GB" sz="9200" b="1" dirty="0">
                <a:solidFill>
                  <a:srgbClr val="FF0000"/>
                </a:solidFill>
              </a:rPr>
              <a:t>There should be established </a:t>
            </a:r>
            <a:r>
              <a:rPr lang="en-GB" sz="9200" dirty="0"/>
              <a:t>special investigation groups.</a:t>
            </a:r>
          </a:p>
          <a:p>
            <a:pPr marL="0" indent="0" eaLnBrk="1" hangingPunct="1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9200" dirty="0"/>
              <a:t>  	=&gt; Special investigation groups </a:t>
            </a:r>
            <a:r>
              <a:rPr lang="en-GB" sz="9200" b="1" dirty="0">
                <a:solidFill>
                  <a:srgbClr val="FF0000"/>
                </a:solidFill>
              </a:rPr>
              <a:t>should be established</a:t>
            </a:r>
            <a:r>
              <a:rPr lang="en-GB" sz="9200" dirty="0"/>
              <a:t>.</a:t>
            </a:r>
          </a:p>
          <a:p>
            <a:pPr marL="0" indent="0" eaLnBrk="1" hangingPunct="1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9200" dirty="0"/>
              <a:t>	=&gt; The subject of the sentence must appear before the verb in English! 	Avoid forming sentences beginning with “There + verb “to be””</a:t>
            </a:r>
          </a:p>
          <a:p>
            <a:pPr eaLnBrk="1" hangingPunct="1">
              <a:lnSpc>
                <a:spcPct val="120000"/>
              </a:lnSpc>
              <a:spcBef>
                <a:spcPts val="0"/>
              </a:spcBef>
            </a:pPr>
            <a:endParaRPr lang="en-GB" sz="9200" b="1" dirty="0"/>
          </a:p>
          <a:p>
            <a:pPr eaLnBrk="1" hangingPunct="1">
              <a:lnSpc>
                <a:spcPct val="120000"/>
              </a:lnSpc>
              <a:spcBef>
                <a:spcPts val="0"/>
              </a:spcBef>
            </a:pPr>
            <a:r>
              <a:rPr lang="en-GB" sz="9200" b="1" dirty="0">
                <a:solidFill>
                  <a:srgbClr val="FF0000"/>
                </a:solidFill>
              </a:rPr>
              <a:t>There should be </a:t>
            </a:r>
            <a:r>
              <a:rPr lang="en-GB" sz="9200" dirty="0"/>
              <a:t>better training for police officers.</a:t>
            </a:r>
          </a:p>
          <a:p>
            <a:pPr lvl="2" eaLnBrk="1" hangingPunct="1">
              <a:lnSpc>
                <a:spcPct val="120000"/>
              </a:lnSpc>
              <a:spcBef>
                <a:spcPts val="0"/>
              </a:spcBef>
              <a:buFont typeface="Symbol" panose="05050102010706020507" pitchFamily="18" charset="2"/>
              <a:buChar char="Þ"/>
            </a:pPr>
            <a:r>
              <a:rPr lang="en-GB" sz="9200" dirty="0"/>
              <a:t>Police officers </a:t>
            </a:r>
            <a:r>
              <a:rPr lang="en-GB" sz="9200" b="1" dirty="0">
                <a:solidFill>
                  <a:srgbClr val="FF0000"/>
                </a:solidFill>
              </a:rPr>
              <a:t>should be trained </a:t>
            </a:r>
            <a:r>
              <a:rPr lang="en-GB" sz="9200" dirty="0"/>
              <a:t>better.</a:t>
            </a:r>
          </a:p>
          <a:p>
            <a:pPr lvl="2" eaLnBrk="1" hangingPunct="1">
              <a:lnSpc>
                <a:spcPct val="120000"/>
              </a:lnSpc>
              <a:spcBef>
                <a:spcPts val="0"/>
              </a:spcBef>
              <a:buFont typeface="Symbol" panose="05050102010706020507" pitchFamily="18" charset="2"/>
              <a:buChar char="Þ"/>
            </a:pPr>
            <a:r>
              <a:rPr lang="en-GB" sz="9200" dirty="0"/>
              <a:t>Better training </a:t>
            </a:r>
            <a:r>
              <a:rPr lang="en-GB" sz="9200" b="1" dirty="0">
                <a:solidFill>
                  <a:srgbClr val="FF0000"/>
                </a:solidFill>
              </a:rPr>
              <a:t>should be provided </a:t>
            </a:r>
            <a:r>
              <a:rPr lang="en-GB" sz="9200" dirty="0"/>
              <a:t>for police officers.</a:t>
            </a:r>
          </a:p>
          <a:p>
            <a:pPr lvl="2" eaLnBrk="1" hangingPunct="1">
              <a:lnSpc>
                <a:spcPct val="120000"/>
              </a:lnSpc>
              <a:spcBef>
                <a:spcPts val="0"/>
              </a:spcBef>
            </a:pPr>
            <a:endParaRPr lang="en-GB" sz="9200" dirty="0"/>
          </a:p>
          <a:p>
            <a:pPr eaLnBrk="1" hangingPunct="1">
              <a:lnSpc>
                <a:spcPct val="120000"/>
              </a:lnSpc>
              <a:spcBef>
                <a:spcPts val="0"/>
              </a:spcBef>
            </a:pPr>
            <a:r>
              <a:rPr lang="en-GB" sz="9200" b="1" dirty="0">
                <a:solidFill>
                  <a:srgbClr val="FF0000"/>
                </a:solidFill>
              </a:rPr>
              <a:t>There could be </a:t>
            </a:r>
            <a:r>
              <a:rPr lang="en-GB" sz="9200" dirty="0"/>
              <a:t>better support for police officers.</a:t>
            </a:r>
          </a:p>
          <a:p>
            <a:pPr marL="0" indent="0" eaLnBrk="1" hangingPunct="1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9200" dirty="0"/>
              <a:t>	=&gt; Police officers </a:t>
            </a:r>
            <a:r>
              <a:rPr lang="en-GB" sz="9200" b="1" dirty="0">
                <a:solidFill>
                  <a:srgbClr val="FF0000"/>
                </a:solidFill>
              </a:rPr>
              <a:t>could be supported </a:t>
            </a:r>
            <a:r>
              <a:rPr lang="en-GB" sz="9200" dirty="0"/>
              <a:t>better.</a:t>
            </a:r>
          </a:p>
          <a:p>
            <a:pPr marL="0" indent="0" eaLnBrk="1" hangingPunct="1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9200" dirty="0"/>
              <a:t>	=&gt; Better support </a:t>
            </a:r>
            <a:r>
              <a:rPr lang="en-GB" sz="9200" b="1" dirty="0">
                <a:solidFill>
                  <a:srgbClr val="FF0000"/>
                </a:solidFill>
              </a:rPr>
              <a:t>could be offered/provided </a:t>
            </a:r>
            <a:r>
              <a:rPr lang="en-GB" sz="9200" dirty="0"/>
              <a:t>for police officers</a:t>
            </a:r>
          </a:p>
          <a:p>
            <a:pPr marL="0" indent="0" eaLnBrk="1" hangingPunct="1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9200" dirty="0"/>
              <a:t>	=&gt; Support for police officers </a:t>
            </a:r>
            <a:r>
              <a:rPr lang="en-GB" sz="9200" b="1" dirty="0">
                <a:solidFill>
                  <a:srgbClr val="FF0000"/>
                </a:solidFill>
              </a:rPr>
              <a:t>could be improved</a:t>
            </a:r>
            <a:r>
              <a:rPr lang="en-GB" sz="9200" dirty="0"/>
              <a:t>.</a:t>
            </a:r>
          </a:p>
          <a:p>
            <a:pPr eaLnBrk="1" hangingPunct="1">
              <a:lnSpc>
                <a:spcPct val="80000"/>
              </a:lnSpc>
            </a:pPr>
            <a:endParaRPr lang="en-GB" dirty="0"/>
          </a:p>
          <a:p>
            <a:pPr eaLnBrk="1" hangingPunct="1">
              <a:lnSpc>
                <a:spcPct val="80000"/>
              </a:lnSpc>
            </a:pPr>
            <a:endParaRPr lang="en-GB" b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7506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dirty="0"/>
              <a:t>Feedback written homework – Front-loading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75175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en-GB" dirty="0"/>
              <a:t>Do NOT overload the start of a sentence with more than one phrase in front of the subject of the sentence: </a:t>
            </a:r>
            <a:r>
              <a:rPr lang="en-GB" b="1" dirty="0">
                <a:solidFill>
                  <a:srgbClr val="FF0000"/>
                </a:solidFill>
              </a:rPr>
              <a:t>In conclusion, in the last few years </a:t>
            </a:r>
            <a:r>
              <a:rPr lang="en-GB" dirty="0"/>
              <a:t>the Austrian police have launched many projects to inform the public about cybercrime.</a:t>
            </a:r>
          </a:p>
          <a:p>
            <a:pPr marL="914400" lvl="2" indent="0" eaLnBrk="1" hangingPunct="1">
              <a:lnSpc>
                <a:spcPct val="80000"/>
              </a:lnSpc>
              <a:buNone/>
            </a:pPr>
            <a:r>
              <a:rPr lang="en-GB" sz="2800" b="1" dirty="0">
                <a:solidFill>
                  <a:srgbClr val="FF0000"/>
                </a:solidFill>
              </a:rPr>
              <a:t>=&gt; In conclusion, </a:t>
            </a:r>
            <a:r>
              <a:rPr lang="en-GB" sz="2800" dirty="0"/>
              <a:t>the Austrian police have launched many projects </a:t>
            </a:r>
            <a:r>
              <a:rPr lang="en-GB" sz="2800" b="1" dirty="0">
                <a:solidFill>
                  <a:srgbClr val="FF0000"/>
                </a:solidFill>
              </a:rPr>
              <a:t>in the last few years</a:t>
            </a:r>
            <a:r>
              <a:rPr lang="en-GB" sz="2800" dirty="0"/>
              <a:t> to inform the public about cybercrime.</a:t>
            </a:r>
          </a:p>
          <a:p>
            <a:pPr eaLnBrk="1" hangingPunct="1">
              <a:lnSpc>
                <a:spcPct val="80000"/>
              </a:lnSpc>
            </a:pPr>
            <a:endParaRPr lang="en-GB" dirty="0"/>
          </a:p>
          <a:p>
            <a:pPr eaLnBrk="1" hangingPunct="1">
              <a:lnSpc>
                <a:spcPct val="80000"/>
              </a:lnSpc>
            </a:pPr>
            <a:endParaRPr lang="en-GB" dirty="0"/>
          </a:p>
          <a:p>
            <a:pPr eaLnBrk="1" hangingPunct="1">
              <a:lnSpc>
                <a:spcPct val="80000"/>
              </a:lnSpc>
            </a:pPr>
            <a:endParaRPr lang="en-GB" dirty="0"/>
          </a:p>
          <a:p>
            <a:pPr eaLnBrk="1" hangingPunct="1">
              <a:lnSpc>
                <a:spcPct val="80000"/>
              </a:lnSpc>
            </a:pPr>
            <a:endParaRPr lang="en-GB" b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642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dirty="0"/>
              <a:t>Feedback written homework – Making recommendations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75175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en-GB" dirty="0"/>
              <a:t>When making recommendations or giving advice, use </a:t>
            </a:r>
            <a:r>
              <a:rPr lang="en-GB" b="1" dirty="0"/>
              <a:t>should</a:t>
            </a:r>
            <a:r>
              <a:rPr lang="en-GB" dirty="0"/>
              <a:t> and NOT shall. Nowadays shall is only used in questions with I/We to make an offer, e.g. Shall I open the window?</a:t>
            </a:r>
          </a:p>
          <a:p>
            <a:pPr eaLnBrk="1" hangingPunct="1">
              <a:lnSpc>
                <a:spcPct val="80000"/>
              </a:lnSpc>
            </a:pPr>
            <a:r>
              <a:rPr lang="en-GB" dirty="0"/>
              <a:t>A synonym for should is </a:t>
            </a:r>
            <a:r>
              <a:rPr lang="en-GB" b="1" dirty="0"/>
              <a:t>ought to </a:t>
            </a:r>
            <a:r>
              <a:rPr lang="en-GB" dirty="0"/>
              <a:t>=&gt; helps to avoid repetition</a:t>
            </a:r>
          </a:p>
          <a:p>
            <a:pPr eaLnBrk="1" hangingPunct="1">
              <a:lnSpc>
                <a:spcPct val="80000"/>
              </a:lnSpc>
            </a:pPr>
            <a:r>
              <a:rPr lang="en-GB" dirty="0"/>
              <a:t>Synonyms for It is </a:t>
            </a:r>
            <a:r>
              <a:rPr lang="en-GB" b="1" dirty="0"/>
              <a:t>very important </a:t>
            </a:r>
            <a:r>
              <a:rPr lang="en-GB" dirty="0"/>
              <a:t>to ….. =&gt; It is </a:t>
            </a:r>
            <a:r>
              <a:rPr lang="en-GB" b="1" dirty="0"/>
              <a:t>crucial</a:t>
            </a:r>
            <a:r>
              <a:rPr lang="en-GB" dirty="0"/>
              <a:t>, </a:t>
            </a:r>
            <a:r>
              <a:rPr lang="en-GB" b="1" dirty="0"/>
              <a:t>essential</a:t>
            </a:r>
            <a:r>
              <a:rPr lang="en-GB" dirty="0"/>
              <a:t>, </a:t>
            </a:r>
            <a:r>
              <a:rPr lang="en-GB" b="1" dirty="0"/>
              <a:t>vital</a:t>
            </a:r>
            <a:r>
              <a:rPr lang="en-GB" dirty="0"/>
              <a:t>, </a:t>
            </a:r>
            <a:r>
              <a:rPr lang="en-GB" b="1" dirty="0"/>
              <a:t>necessary</a:t>
            </a:r>
          </a:p>
          <a:p>
            <a:pPr eaLnBrk="1" hangingPunct="1">
              <a:lnSpc>
                <a:spcPct val="80000"/>
              </a:lnSpc>
            </a:pPr>
            <a:r>
              <a:rPr lang="en-GB" dirty="0"/>
              <a:t>Other useful expressions to make recommendations include: </a:t>
            </a:r>
            <a:r>
              <a:rPr lang="en-GB" b="1" dirty="0"/>
              <a:t>It is suggested to </a:t>
            </a:r>
            <a:r>
              <a:rPr lang="en-GB" dirty="0"/>
              <a:t>….., </a:t>
            </a:r>
            <a:r>
              <a:rPr lang="en-GB" b="1" dirty="0"/>
              <a:t>It is recommended to  </a:t>
            </a:r>
            <a:r>
              <a:rPr lang="en-GB" dirty="0"/>
              <a:t>…….., </a:t>
            </a:r>
            <a:r>
              <a:rPr lang="en-GB" b="1" dirty="0"/>
              <a:t>It is advised to </a:t>
            </a:r>
            <a:r>
              <a:rPr lang="en-GB" dirty="0"/>
              <a:t>……..</a:t>
            </a:r>
          </a:p>
          <a:p>
            <a:pPr eaLnBrk="1" hangingPunct="1">
              <a:lnSpc>
                <a:spcPct val="80000"/>
              </a:lnSpc>
            </a:pPr>
            <a:r>
              <a:rPr lang="en-GB" dirty="0"/>
              <a:t>To emphasize the point, the modal verbs must / have to and need to can be used instead (= </a:t>
            </a:r>
            <a:r>
              <a:rPr lang="en-GB" i="1" dirty="0" err="1"/>
              <a:t>müssen</a:t>
            </a:r>
            <a:r>
              <a:rPr lang="en-GB" dirty="0"/>
              <a:t>) </a:t>
            </a:r>
          </a:p>
          <a:p>
            <a:pPr eaLnBrk="1" hangingPunct="1">
              <a:lnSpc>
                <a:spcPct val="80000"/>
              </a:lnSpc>
            </a:pPr>
            <a:r>
              <a:rPr lang="en-GB" dirty="0"/>
              <a:t>To tone the message down, the modal verbs can (=</a:t>
            </a:r>
            <a:r>
              <a:rPr lang="en-GB" dirty="0" err="1"/>
              <a:t>kann</a:t>
            </a:r>
            <a:r>
              <a:rPr lang="en-GB" dirty="0"/>
              <a:t>/</a:t>
            </a:r>
            <a:r>
              <a:rPr lang="en-GB" dirty="0" err="1"/>
              <a:t>können</a:t>
            </a:r>
            <a:r>
              <a:rPr lang="en-GB" dirty="0"/>
              <a:t>) or could (= </a:t>
            </a:r>
            <a:r>
              <a:rPr lang="en-GB" dirty="0" err="1"/>
              <a:t>könnte</a:t>
            </a:r>
            <a:r>
              <a:rPr lang="en-GB" dirty="0"/>
              <a:t>(n)) may be used instead.</a:t>
            </a:r>
          </a:p>
          <a:p>
            <a:pPr eaLnBrk="1" hangingPunct="1">
              <a:lnSpc>
                <a:spcPct val="80000"/>
              </a:lnSpc>
            </a:pPr>
            <a:endParaRPr lang="en-GB" dirty="0"/>
          </a:p>
          <a:p>
            <a:pPr eaLnBrk="1" hangingPunct="1">
              <a:lnSpc>
                <a:spcPct val="80000"/>
              </a:lnSpc>
            </a:pPr>
            <a:endParaRPr lang="en-GB" dirty="0"/>
          </a:p>
          <a:p>
            <a:pPr eaLnBrk="1" hangingPunct="1">
              <a:lnSpc>
                <a:spcPct val="80000"/>
              </a:lnSpc>
            </a:pPr>
            <a:endParaRPr lang="en-GB" b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763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dirty="0"/>
              <a:t>Feedback written homework - Vocabulary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75175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en-GB" dirty="0"/>
              <a:t>education = at a school or university; training = job-related</a:t>
            </a:r>
          </a:p>
          <a:p>
            <a:pPr eaLnBrk="1" hangingPunct="1">
              <a:lnSpc>
                <a:spcPct val="80000"/>
              </a:lnSpc>
            </a:pPr>
            <a:r>
              <a:rPr lang="en-GB" dirty="0"/>
              <a:t>Note: training is only used in the singular. If we want to make it plural, we have to write: training courses and NOT trainings.</a:t>
            </a:r>
          </a:p>
          <a:p>
            <a:pPr eaLnBrk="1" hangingPunct="1">
              <a:lnSpc>
                <a:spcPct val="80000"/>
              </a:lnSpc>
            </a:pPr>
            <a:r>
              <a:rPr lang="en-GB" dirty="0"/>
              <a:t>Other nouns which have no plural: information, advice, work, behaviour</a:t>
            </a:r>
          </a:p>
          <a:p>
            <a:pPr eaLnBrk="1" hangingPunct="1">
              <a:lnSpc>
                <a:spcPct val="80000"/>
              </a:lnSpc>
            </a:pPr>
            <a:r>
              <a:rPr lang="en-GB" dirty="0"/>
              <a:t>Remember that police is used as a plural noun in English:</a:t>
            </a:r>
          </a:p>
          <a:p>
            <a:pPr lvl="1" eaLnBrk="1" hangingPunct="1">
              <a:lnSpc>
                <a:spcPct val="80000"/>
              </a:lnSpc>
            </a:pPr>
            <a:r>
              <a:rPr lang="en-GB" sz="2800" dirty="0"/>
              <a:t>The police </a:t>
            </a:r>
            <a:r>
              <a:rPr lang="en-GB" sz="2800" b="1" dirty="0">
                <a:solidFill>
                  <a:srgbClr val="FF0000"/>
                </a:solidFill>
              </a:rPr>
              <a:t>has</a:t>
            </a:r>
            <a:r>
              <a:rPr lang="en-GB" sz="2800" dirty="0"/>
              <a:t> been trying to combat cybercrime</a:t>
            </a:r>
          </a:p>
          <a:p>
            <a:pPr lvl="1" eaLnBrk="1" hangingPunct="1">
              <a:lnSpc>
                <a:spcPct val="80000"/>
              </a:lnSpc>
            </a:pPr>
            <a:r>
              <a:rPr lang="en-GB" sz="2800" dirty="0"/>
              <a:t>=&gt; The police </a:t>
            </a:r>
            <a:r>
              <a:rPr lang="en-GB" sz="2800" b="1" dirty="0">
                <a:solidFill>
                  <a:srgbClr val="FF0000"/>
                </a:solidFill>
              </a:rPr>
              <a:t>have</a:t>
            </a:r>
            <a:r>
              <a:rPr lang="en-GB" sz="2800" dirty="0"/>
              <a:t> been trying to combat cybercrime</a:t>
            </a:r>
          </a:p>
          <a:p>
            <a:pPr lvl="1" eaLnBrk="1" hangingPunct="1">
              <a:lnSpc>
                <a:spcPct val="80000"/>
              </a:lnSpc>
            </a:pPr>
            <a:endParaRPr lang="en-GB" dirty="0"/>
          </a:p>
          <a:p>
            <a:pPr eaLnBrk="1" hangingPunct="1">
              <a:lnSpc>
                <a:spcPct val="80000"/>
              </a:lnSpc>
            </a:pPr>
            <a:endParaRPr lang="en-GB" dirty="0"/>
          </a:p>
          <a:p>
            <a:pPr eaLnBrk="1" hangingPunct="1">
              <a:lnSpc>
                <a:spcPct val="80000"/>
              </a:lnSpc>
            </a:pPr>
            <a:endParaRPr lang="en-GB" dirty="0"/>
          </a:p>
          <a:p>
            <a:pPr eaLnBrk="1" hangingPunct="1">
              <a:lnSpc>
                <a:spcPct val="80000"/>
              </a:lnSpc>
            </a:pPr>
            <a:endParaRPr lang="en-GB" dirty="0"/>
          </a:p>
          <a:p>
            <a:pPr eaLnBrk="1" hangingPunct="1">
              <a:lnSpc>
                <a:spcPct val="80000"/>
              </a:lnSpc>
            </a:pPr>
            <a:endParaRPr lang="en-GB" b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1555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dirty="0"/>
              <a:t>Feedback written homework - Vocabulary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75175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en-GB" b="1" dirty="0">
                <a:solidFill>
                  <a:srgbClr val="FF0000"/>
                </a:solidFill>
              </a:rPr>
              <a:t>in</a:t>
            </a:r>
            <a:r>
              <a:rPr lang="en-GB" dirty="0"/>
              <a:t> TV – </a:t>
            </a:r>
            <a:r>
              <a:rPr lang="en-GB" b="1" dirty="0">
                <a:solidFill>
                  <a:srgbClr val="FF0000"/>
                </a:solidFill>
              </a:rPr>
              <a:t>in</a:t>
            </a:r>
            <a:r>
              <a:rPr lang="en-GB" dirty="0"/>
              <a:t> the internet</a:t>
            </a:r>
          </a:p>
          <a:p>
            <a:pPr eaLnBrk="1" hangingPunct="1">
              <a:lnSpc>
                <a:spcPct val="80000"/>
              </a:lnSpc>
            </a:pPr>
            <a:r>
              <a:rPr lang="en-GB" dirty="0"/>
              <a:t>=&gt; </a:t>
            </a:r>
            <a:r>
              <a:rPr lang="en-GB" b="1" dirty="0">
                <a:solidFill>
                  <a:srgbClr val="FF0000"/>
                </a:solidFill>
              </a:rPr>
              <a:t>on</a:t>
            </a:r>
            <a:r>
              <a:rPr lang="en-GB" dirty="0"/>
              <a:t> TV – </a:t>
            </a:r>
            <a:r>
              <a:rPr lang="en-GB" b="1" dirty="0">
                <a:solidFill>
                  <a:srgbClr val="FF0000"/>
                </a:solidFill>
              </a:rPr>
              <a:t>on</a:t>
            </a:r>
            <a:r>
              <a:rPr lang="en-GB" dirty="0"/>
              <a:t> the </a:t>
            </a:r>
            <a:r>
              <a:rPr lang="en-GB" b="1" dirty="0">
                <a:solidFill>
                  <a:srgbClr val="FF0000"/>
                </a:solidFill>
              </a:rPr>
              <a:t>I</a:t>
            </a:r>
            <a:r>
              <a:rPr lang="en-GB" dirty="0"/>
              <a:t>nternet</a:t>
            </a:r>
          </a:p>
          <a:p>
            <a:pPr eaLnBrk="1" hangingPunct="1">
              <a:lnSpc>
                <a:spcPct val="80000"/>
              </a:lnSpc>
            </a:pPr>
            <a:r>
              <a:rPr lang="en-GB" dirty="0"/>
              <a:t>to </a:t>
            </a:r>
            <a:r>
              <a:rPr lang="en-GB" b="1" dirty="0">
                <a:solidFill>
                  <a:srgbClr val="FF0000"/>
                </a:solidFill>
              </a:rPr>
              <a:t>set</a:t>
            </a:r>
            <a:r>
              <a:rPr lang="en-GB" dirty="0"/>
              <a:t> measures</a:t>
            </a:r>
          </a:p>
          <a:p>
            <a:pPr eaLnBrk="1" hangingPunct="1">
              <a:lnSpc>
                <a:spcPct val="80000"/>
              </a:lnSpc>
            </a:pPr>
            <a:r>
              <a:rPr lang="en-GB" dirty="0"/>
              <a:t>=&gt; to </a:t>
            </a:r>
            <a:r>
              <a:rPr lang="en-GB" b="1" dirty="0">
                <a:solidFill>
                  <a:srgbClr val="FF0000"/>
                </a:solidFill>
              </a:rPr>
              <a:t>take</a:t>
            </a:r>
            <a:r>
              <a:rPr lang="en-GB" dirty="0"/>
              <a:t> measures</a:t>
            </a:r>
          </a:p>
          <a:p>
            <a:pPr eaLnBrk="1" hangingPunct="1">
              <a:lnSpc>
                <a:spcPct val="80000"/>
              </a:lnSpc>
            </a:pPr>
            <a:r>
              <a:rPr lang="en-GB" dirty="0"/>
              <a:t>employees </a:t>
            </a:r>
            <a:r>
              <a:rPr lang="en-GB" b="1" dirty="0">
                <a:solidFill>
                  <a:srgbClr val="FF0000"/>
                </a:solidFill>
              </a:rPr>
              <a:t>which are specialised on</a:t>
            </a:r>
            <a:r>
              <a:rPr lang="en-GB" dirty="0"/>
              <a:t> cybercrime</a:t>
            </a:r>
          </a:p>
          <a:p>
            <a:pPr eaLnBrk="1" hangingPunct="1">
              <a:lnSpc>
                <a:spcPct val="80000"/>
              </a:lnSpc>
            </a:pPr>
            <a:r>
              <a:rPr lang="en-GB" dirty="0"/>
              <a:t>=&gt; employees </a:t>
            </a:r>
            <a:r>
              <a:rPr lang="en-GB" b="1" dirty="0">
                <a:solidFill>
                  <a:srgbClr val="FF0000"/>
                </a:solidFill>
              </a:rPr>
              <a:t>who specialise in </a:t>
            </a:r>
            <a:r>
              <a:rPr lang="en-GB" dirty="0"/>
              <a:t>cybercrime.</a:t>
            </a:r>
          </a:p>
          <a:p>
            <a:pPr eaLnBrk="1" hangingPunct="1">
              <a:lnSpc>
                <a:spcPct val="80000"/>
              </a:lnSpc>
            </a:pPr>
            <a:r>
              <a:rPr lang="en-GB" dirty="0"/>
              <a:t>to </a:t>
            </a:r>
            <a:r>
              <a:rPr lang="en-GB" b="1" dirty="0">
                <a:solidFill>
                  <a:srgbClr val="FF0000"/>
                </a:solidFill>
              </a:rPr>
              <a:t>increase</a:t>
            </a:r>
            <a:r>
              <a:rPr lang="en-GB" dirty="0"/>
              <a:t> information campaigns / cybercrime prevention work</a:t>
            </a:r>
          </a:p>
          <a:p>
            <a:pPr eaLnBrk="1" hangingPunct="1">
              <a:lnSpc>
                <a:spcPct val="80000"/>
              </a:lnSpc>
            </a:pPr>
            <a:r>
              <a:rPr lang="en-GB" dirty="0"/>
              <a:t>=&gt; to </a:t>
            </a:r>
            <a:r>
              <a:rPr lang="en-GB" b="1" dirty="0">
                <a:solidFill>
                  <a:srgbClr val="FF0000"/>
                </a:solidFill>
              </a:rPr>
              <a:t>intensify</a:t>
            </a:r>
            <a:r>
              <a:rPr lang="en-GB" dirty="0"/>
              <a:t> information campaigns / cybercrime prevention work</a:t>
            </a:r>
          </a:p>
          <a:p>
            <a:pPr eaLnBrk="1" hangingPunct="1">
              <a:lnSpc>
                <a:spcPct val="80000"/>
              </a:lnSpc>
            </a:pPr>
            <a:r>
              <a:rPr lang="en-GB" dirty="0"/>
              <a:t>to fight </a:t>
            </a:r>
            <a:r>
              <a:rPr lang="en-GB" b="1" dirty="0">
                <a:solidFill>
                  <a:srgbClr val="FF0000"/>
                </a:solidFill>
              </a:rPr>
              <a:t>against</a:t>
            </a:r>
            <a:r>
              <a:rPr lang="en-GB" dirty="0"/>
              <a:t> cybercrime</a:t>
            </a:r>
          </a:p>
          <a:p>
            <a:pPr eaLnBrk="1" hangingPunct="1">
              <a:lnSpc>
                <a:spcPct val="80000"/>
              </a:lnSpc>
            </a:pPr>
            <a:r>
              <a:rPr lang="en-GB" dirty="0"/>
              <a:t>=&gt; to fight </a:t>
            </a:r>
            <a:r>
              <a:rPr lang="en-GB" b="1" strike="sngStrike" dirty="0">
                <a:solidFill>
                  <a:srgbClr val="FF0000"/>
                </a:solidFill>
              </a:rPr>
              <a:t>against</a:t>
            </a:r>
            <a:r>
              <a:rPr lang="en-GB" dirty="0"/>
              <a:t> cybercrime OR to </a:t>
            </a:r>
            <a:r>
              <a:rPr lang="en-GB" b="1" dirty="0">
                <a:solidFill>
                  <a:srgbClr val="FF0000"/>
                </a:solidFill>
              </a:rPr>
              <a:t>combat</a:t>
            </a:r>
            <a:r>
              <a:rPr lang="en-GB" dirty="0"/>
              <a:t> cybercrime</a:t>
            </a:r>
          </a:p>
          <a:p>
            <a:pPr eaLnBrk="1" hangingPunct="1">
              <a:lnSpc>
                <a:spcPct val="80000"/>
              </a:lnSpc>
            </a:pPr>
            <a:endParaRPr lang="en-GB" dirty="0"/>
          </a:p>
          <a:p>
            <a:pPr eaLnBrk="1" hangingPunct="1">
              <a:lnSpc>
                <a:spcPct val="80000"/>
              </a:lnSpc>
            </a:pPr>
            <a:endParaRPr lang="en-GB" dirty="0"/>
          </a:p>
          <a:p>
            <a:pPr eaLnBrk="1" hangingPunct="1">
              <a:lnSpc>
                <a:spcPct val="80000"/>
              </a:lnSpc>
            </a:pPr>
            <a:endParaRPr lang="en-GB" b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58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dirty="0"/>
              <a:t>Feedback written homework - Formality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75175"/>
          </a:xfrm>
        </p:spPr>
        <p:txBody>
          <a:bodyPr>
            <a:normAutofit fontScale="25000" lnSpcReduction="20000"/>
          </a:bodyPr>
          <a:lstStyle/>
          <a:p>
            <a:pPr eaLnBrk="1" hangingPunct="1">
              <a:lnSpc>
                <a:spcPct val="80000"/>
              </a:lnSpc>
            </a:pPr>
            <a:r>
              <a:rPr lang="en-GB" sz="9600" dirty="0"/>
              <a:t>The topic of cybercrime has </a:t>
            </a:r>
            <a:r>
              <a:rPr lang="en-GB" sz="9600" b="1" dirty="0">
                <a:solidFill>
                  <a:srgbClr val="FF0000"/>
                </a:solidFill>
              </a:rPr>
              <a:t>got</a:t>
            </a:r>
            <a:r>
              <a:rPr lang="en-GB" sz="9600" dirty="0"/>
              <a:t> more important.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GB" sz="9600" dirty="0"/>
              <a:t>	=&gt; </a:t>
            </a:r>
            <a:r>
              <a:rPr lang="en-US" sz="9600" dirty="0"/>
              <a:t>The topic of cybercrime has </a:t>
            </a:r>
            <a:r>
              <a:rPr lang="en-US" sz="9600" b="1" dirty="0">
                <a:solidFill>
                  <a:srgbClr val="FF0000"/>
                </a:solidFill>
              </a:rPr>
              <a:t>become</a:t>
            </a:r>
            <a:r>
              <a:rPr lang="en-US" sz="9600" dirty="0"/>
              <a:t> more important.</a:t>
            </a:r>
          </a:p>
          <a:p>
            <a:pPr eaLnBrk="1" hangingPunct="1">
              <a:lnSpc>
                <a:spcPct val="80000"/>
              </a:lnSpc>
            </a:pPr>
            <a:endParaRPr lang="en-GB" sz="9600" b="1" dirty="0"/>
          </a:p>
          <a:p>
            <a:pPr eaLnBrk="1" hangingPunct="1">
              <a:lnSpc>
                <a:spcPct val="80000"/>
              </a:lnSpc>
            </a:pPr>
            <a:r>
              <a:rPr lang="en-GB" sz="9600" dirty="0"/>
              <a:t>…. to reduce the risk of </a:t>
            </a:r>
            <a:r>
              <a:rPr lang="en-GB" sz="9600" b="1" dirty="0">
                <a:solidFill>
                  <a:srgbClr val="FF0000"/>
                </a:solidFill>
              </a:rPr>
              <a:t>getting</a:t>
            </a:r>
            <a:r>
              <a:rPr lang="en-GB" sz="9600" dirty="0"/>
              <a:t> a cybercrime victim.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GB" sz="9600" dirty="0"/>
              <a:t>  	=&gt; …. to reduce the risk of </a:t>
            </a:r>
            <a:r>
              <a:rPr lang="en-GB" sz="9600" b="1" dirty="0">
                <a:solidFill>
                  <a:srgbClr val="FF0000"/>
                </a:solidFill>
              </a:rPr>
              <a:t>becoming</a:t>
            </a:r>
            <a:r>
              <a:rPr lang="en-GB" sz="9600" dirty="0"/>
              <a:t> a cybercrime victim.</a:t>
            </a:r>
          </a:p>
          <a:p>
            <a:pPr eaLnBrk="1" hangingPunct="1">
              <a:lnSpc>
                <a:spcPct val="80000"/>
              </a:lnSpc>
            </a:pPr>
            <a:endParaRPr lang="en-GB" sz="9600" b="1" dirty="0"/>
          </a:p>
          <a:p>
            <a:pPr eaLnBrk="1" hangingPunct="1">
              <a:lnSpc>
                <a:spcPct val="80000"/>
              </a:lnSpc>
            </a:pPr>
            <a:r>
              <a:rPr lang="en-GB" sz="9600" dirty="0"/>
              <a:t>Many people </a:t>
            </a:r>
            <a:r>
              <a:rPr lang="en-GB" sz="9600" b="1" dirty="0">
                <a:solidFill>
                  <a:srgbClr val="FF0000"/>
                </a:solidFill>
              </a:rPr>
              <a:t>get</a:t>
            </a:r>
            <a:r>
              <a:rPr lang="en-GB" sz="9600" dirty="0"/>
              <a:t> scammed.</a:t>
            </a:r>
          </a:p>
          <a:p>
            <a:pPr marL="914400" lvl="2" indent="0" eaLnBrk="1" hangingPunct="1">
              <a:lnSpc>
                <a:spcPct val="80000"/>
              </a:lnSpc>
              <a:buNone/>
            </a:pPr>
            <a:r>
              <a:rPr lang="en-GB" sz="9600" dirty="0"/>
              <a:t>=&gt; Many people </a:t>
            </a:r>
            <a:r>
              <a:rPr lang="en-GB" sz="9600" b="1" dirty="0">
                <a:solidFill>
                  <a:srgbClr val="FF0000"/>
                </a:solidFill>
              </a:rPr>
              <a:t>are</a:t>
            </a:r>
            <a:r>
              <a:rPr lang="en-GB" sz="9600" dirty="0"/>
              <a:t> scammed.</a:t>
            </a:r>
          </a:p>
          <a:p>
            <a:pPr lvl="2" eaLnBrk="1" hangingPunct="1">
              <a:lnSpc>
                <a:spcPct val="80000"/>
              </a:lnSpc>
            </a:pPr>
            <a:endParaRPr lang="en-GB" sz="9600" dirty="0"/>
          </a:p>
          <a:p>
            <a:pPr eaLnBrk="1" hangingPunct="1">
              <a:lnSpc>
                <a:spcPct val="80000"/>
              </a:lnSpc>
            </a:pPr>
            <a:r>
              <a:rPr lang="en-GB" sz="9600" dirty="0"/>
              <a:t>People </a:t>
            </a:r>
            <a:r>
              <a:rPr lang="en-GB" sz="9600" b="1" dirty="0">
                <a:solidFill>
                  <a:srgbClr val="FF0000"/>
                </a:solidFill>
              </a:rPr>
              <a:t>get</a:t>
            </a:r>
            <a:r>
              <a:rPr lang="en-GB" sz="9600" dirty="0"/>
              <a:t> important information about how to protect themselves.</a:t>
            </a:r>
          </a:p>
          <a:p>
            <a:pPr marL="914400" lvl="2" indent="0" eaLnBrk="1" hangingPunct="1">
              <a:lnSpc>
                <a:spcPct val="80000"/>
              </a:lnSpc>
              <a:buNone/>
            </a:pPr>
            <a:r>
              <a:rPr lang="en-GB" sz="9600" dirty="0"/>
              <a:t>=&gt; People </a:t>
            </a:r>
            <a:r>
              <a:rPr lang="en-GB" sz="9600" b="1" dirty="0">
                <a:solidFill>
                  <a:srgbClr val="FF0000"/>
                </a:solidFill>
              </a:rPr>
              <a:t>obtain/receive</a:t>
            </a:r>
            <a:r>
              <a:rPr lang="en-GB" sz="9600" dirty="0"/>
              <a:t> important information about how to protect themselves.</a:t>
            </a:r>
          </a:p>
          <a:p>
            <a:pPr lvl="2" eaLnBrk="1" hangingPunct="1">
              <a:lnSpc>
                <a:spcPct val="80000"/>
              </a:lnSpc>
            </a:pPr>
            <a:endParaRPr lang="en-GB" sz="9600" dirty="0"/>
          </a:p>
          <a:p>
            <a:pPr eaLnBrk="1" hangingPunct="1">
              <a:lnSpc>
                <a:spcPct val="80000"/>
              </a:lnSpc>
            </a:pPr>
            <a:r>
              <a:rPr lang="en-GB" sz="9600" dirty="0"/>
              <a:t>Cyber security companies </a:t>
            </a:r>
            <a:r>
              <a:rPr lang="en-GB" sz="9600" b="1" dirty="0">
                <a:solidFill>
                  <a:srgbClr val="FF0000"/>
                </a:solidFill>
              </a:rPr>
              <a:t>got</a:t>
            </a:r>
            <a:r>
              <a:rPr lang="en-GB" sz="9600" dirty="0"/>
              <a:t> </a:t>
            </a:r>
            <a:r>
              <a:rPr lang="en-GB" sz="9600" b="1" dirty="0">
                <a:solidFill>
                  <a:srgbClr val="FF0000"/>
                </a:solidFill>
              </a:rPr>
              <a:t>bigger</a:t>
            </a:r>
            <a:r>
              <a:rPr lang="en-GB" sz="9600" dirty="0"/>
              <a:t>.</a:t>
            </a:r>
          </a:p>
          <a:p>
            <a:pPr marL="914400" lvl="2" indent="0" eaLnBrk="1" hangingPunct="1">
              <a:lnSpc>
                <a:spcPct val="80000"/>
              </a:lnSpc>
              <a:buNone/>
            </a:pPr>
            <a:r>
              <a:rPr lang="en-GB" sz="9600" dirty="0"/>
              <a:t>=&gt; Cyber security companies </a:t>
            </a:r>
            <a:r>
              <a:rPr lang="en-GB" sz="9600" b="1" dirty="0">
                <a:solidFill>
                  <a:srgbClr val="FF0000"/>
                </a:solidFill>
              </a:rPr>
              <a:t>grew</a:t>
            </a:r>
            <a:r>
              <a:rPr lang="en-GB" sz="9600" dirty="0"/>
              <a:t>.</a:t>
            </a:r>
          </a:p>
          <a:p>
            <a:pPr marL="914400" lvl="2" indent="0" eaLnBrk="1" hangingPunct="1">
              <a:lnSpc>
                <a:spcPct val="80000"/>
              </a:lnSpc>
              <a:buNone/>
            </a:pPr>
            <a:endParaRPr lang="en-GB" sz="10400" dirty="0"/>
          </a:p>
          <a:p>
            <a:pPr eaLnBrk="1" hangingPunct="1">
              <a:lnSpc>
                <a:spcPct val="80000"/>
              </a:lnSpc>
            </a:pPr>
            <a:endParaRPr lang="en-GB" dirty="0"/>
          </a:p>
          <a:p>
            <a:pPr eaLnBrk="1" hangingPunct="1">
              <a:lnSpc>
                <a:spcPct val="80000"/>
              </a:lnSpc>
            </a:pPr>
            <a:endParaRPr lang="en-GB" b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2196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1542</Words>
  <Application>Microsoft Office PowerPoint</Application>
  <PresentationFormat>Widescreen</PresentationFormat>
  <Paragraphs>198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Symbol</vt:lpstr>
      <vt:lpstr>Office Theme</vt:lpstr>
      <vt:lpstr>Feedback written homework – Correction symbols</vt:lpstr>
      <vt:lpstr>Feedback written homework – Content </vt:lpstr>
      <vt:lpstr>Feedback written homework – Grammar </vt:lpstr>
      <vt:lpstr>Feedback written homework – Germanisms </vt:lpstr>
      <vt:lpstr>Feedback written homework – Front-loading</vt:lpstr>
      <vt:lpstr>Feedback written homework – Making recommendations</vt:lpstr>
      <vt:lpstr>Feedback written homework - Vocabulary</vt:lpstr>
      <vt:lpstr>Feedback written homework - Vocabulary</vt:lpstr>
      <vt:lpstr>Feedback written homework - Formality</vt:lpstr>
      <vt:lpstr>Feedback written homework - Formality</vt:lpstr>
      <vt:lpstr>Feedback written homework - Formality</vt:lpstr>
      <vt:lpstr>Feedback written homework - Formality</vt:lpstr>
      <vt:lpstr>Feedback written homework - Formality</vt:lpstr>
      <vt:lpstr>Feedback written homework - Formality</vt:lpstr>
      <vt:lpstr>Feedback written homework - Formality</vt:lpstr>
    </vt:vector>
  </TitlesOfParts>
  <Company>FH Wiener Neustadt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Report-writing English I</dc:title>
  <dc:creator>Lacchini Jennifer</dc:creator>
  <cp:lastModifiedBy>Buczak John</cp:lastModifiedBy>
  <cp:revision>116</cp:revision>
  <dcterms:created xsi:type="dcterms:W3CDTF">2015-10-21T11:09:52Z</dcterms:created>
  <dcterms:modified xsi:type="dcterms:W3CDTF">2023-05-15T04:14:32Z</dcterms:modified>
</cp:coreProperties>
</file>