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02.06.2023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- 1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The police ___________ (arrest) hundreds of drug dealers every year.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police </a:t>
            </a:r>
            <a:r>
              <a:rPr lang="en-GB" altLang="de-DE" b="1" u="sng" dirty="0"/>
              <a:t>arrest</a:t>
            </a:r>
            <a:r>
              <a:rPr lang="en-GB" altLang="de-DE" b="1" dirty="0"/>
              <a:t> hundreds of drug dealers every year.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Present </a:t>
            </a:r>
            <a:r>
              <a:rPr lang="de-DE" altLang="de-DE" b="1" dirty="0"/>
              <a:t>simple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Present simple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Hundreds of drug dealers </a:t>
            </a:r>
            <a:r>
              <a:rPr lang="de-DE" altLang="de-DE" b="1" u="sng" dirty="0">
                <a:solidFill>
                  <a:srgbClr val="FF0000"/>
                </a:solidFill>
              </a:rPr>
              <a:t>are</a:t>
            </a:r>
            <a:r>
              <a:rPr lang="de-DE" altLang="de-DE" b="1" u="sng" dirty="0"/>
              <a:t> arrested</a:t>
            </a:r>
            <a:r>
              <a:rPr lang="de-DE" altLang="de-DE" b="1" dirty="0"/>
              <a:t> (by the police) every year.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6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dirty="0"/>
              <a:t>Modals</a:t>
            </a:r>
            <a:r>
              <a:rPr lang="en-GB" altLang="de-DE" sz="4400" dirty="0"/>
              <a:t> forms – 11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altLang="de-DE" b="1" dirty="0"/>
              <a:t>has to / have to: </a:t>
            </a:r>
            <a:r>
              <a:rPr lang="de-AT" altLang="de-DE" b="1" i="1" dirty="0"/>
              <a:t>muss / müssen</a:t>
            </a:r>
            <a:endParaRPr lang="de-AT" altLang="de-DE" b="1" dirty="0"/>
          </a:p>
          <a:p>
            <a:pPr marL="0" indent="0">
              <a:buNone/>
            </a:pPr>
            <a:r>
              <a:rPr lang="en-GB" altLang="de-DE" b="1" dirty="0"/>
              <a:t>had to: </a:t>
            </a:r>
            <a:r>
              <a:rPr lang="de-AT" altLang="de-DE" b="1" i="1" dirty="0"/>
              <a:t>musste/n </a:t>
            </a:r>
          </a:p>
          <a:p>
            <a:pPr marL="0" indent="0">
              <a:buNone/>
            </a:pPr>
            <a:r>
              <a:rPr lang="en-GB" altLang="de-DE" b="1" dirty="0"/>
              <a:t>must : </a:t>
            </a:r>
            <a:r>
              <a:rPr lang="de-AT" altLang="de-DE" b="1" i="1" dirty="0"/>
              <a:t>muss / müssen </a:t>
            </a:r>
          </a:p>
          <a:p>
            <a:pPr marL="0" indent="0">
              <a:buNone/>
            </a:pPr>
            <a:r>
              <a:rPr lang="en-GB" altLang="de-DE" b="1" dirty="0"/>
              <a:t>should / ought to: </a:t>
            </a:r>
            <a:r>
              <a:rPr lang="de-AT" altLang="de-DE" b="1" i="1" dirty="0"/>
              <a:t>soll/en; sollte/n</a:t>
            </a:r>
          </a:p>
          <a:p>
            <a:pPr marL="0" indent="0">
              <a:buNone/>
            </a:pPr>
            <a:r>
              <a:rPr lang="en-GB" altLang="de-DE" b="1" dirty="0"/>
              <a:t>can: </a:t>
            </a:r>
            <a:r>
              <a:rPr lang="de-AT" altLang="de-DE" b="1" i="1" dirty="0"/>
              <a:t>kann / können</a:t>
            </a:r>
          </a:p>
          <a:p>
            <a:pPr marL="0" indent="0">
              <a:buNone/>
            </a:pPr>
            <a:r>
              <a:rPr lang="en-GB" altLang="de-DE" b="1" dirty="0"/>
              <a:t>could: </a:t>
            </a:r>
            <a:r>
              <a:rPr lang="de-AT" altLang="de-DE" b="1" i="1" dirty="0"/>
              <a:t>wird/werden vielleicht; konnte/n; könnte/n </a:t>
            </a:r>
          </a:p>
          <a:p>
            <a:pPr marL="0" indent="0">
              <a:buNone/>
            </a:pPr>
            <a:r>
              <a:rPr lang="en-GB" altLang="de-DE" b="1" dirty="0"/>
              <a:t>may:</a:t>
            </a:r>
            <a:r>
              <a:rPr lang="de-AT" altLang="de-DE" b="1" i="1" dirty="0"/>
              <a:t> wird/werden vielleicht; darf / dürfen</a:t>
            </a:r>
          </a:p>
          <a:p>
            <a:pPr marL="0" indent="0">
              <a:buNone/>
            </a:pPr>
            <a:r>
              <a:rPr lang="en-GB" altLang="de-DE" b="1" dirty="0"/>
              <a:t>might: </a:t>
            </a:r>
            <a:r>
              <a:rPr lang="de-AT" altLang="de-DE" b="1" i="1" dirty="0"/>
              <a:t>wird/werden vielleicht</a:t>
            </a:r>
            <a:endParaRPr lang="de-AT" altLang="de-DE" sz="2800" i="1" dirty="0"/>
          </a:p>
        </p:txBody>
      </p:sp>
    </p:spTree>
    <p:extLst>
      <p:ext uri="{BB962C8B-B14F-4D97-AF65-F5344CB8AC3E}">
        <p14:creationId xmlns:p14="http://schemas.microsoft.com/office/powerpoint/2010/main" val="215092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dirty="0"/>
              <a:t>Passive</a:t>
            </a:r>
            <a:r>
              <a:rPr lang="en-GB" altLang="de-DE" sz="4400" dirty="0"/>
              <a:t> forms – 12 – </a:t>
            </a:r>
            <a:r>
              <a:rPr lang="en-GB" altLang="de-DE" dirty="0"/>
              <a:t>M</a:t>
            </a:r>
            <a:r>
              <a:rPr lang="en-GB" altLang="de-DE" sz="4400" dirty="0"/>
              <a:t>odal Perfect forms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altLang="de-DE" sz="2700" b="1" dirty="0"/>
              <a:t>Some modal verbs have special past forms (= modal perfect forms) which consist of:</a:t>
            </a:r>
          </a:p>
          <a:p>
            <a:pPr marL="0" indent="0" algn="ctr">
              <a:buNone/>
            </a:pPr>
            <a:r>
              <a:rPr lang="en-GB" altLang="de-DE" sz="2700" b="1" dirty="0">
                <a:solidFill>
                  <a:srgbClr val="FF0000"/>
                </a:solidFill>
              </a:rPr>
              <a:t>Modal verb + have + 3</a:t>
            </a:r>
            <a:r>
              <a:rPr lang="en-GB" altLang="de-DE" sz="2700" b="1" baseline="30000" dirty="0">
                <a:solidFill>
                  <a:srgbClr val="FF0000"/>
                </a:solidFill>
              </a:rPr>
              <a:t>rd</a:t>
            </a:r>
            <a:r>
              <a:rPr lang="en-GB" altLang="de-DE" sz="2700" b="1" dirty="0">
                <a:solidFill>
                  <a:srgbClr val="FF0000"/>
                </a:solidFill>
              </a:rPr>
              <a:t> form (past participle) of the verb</a:t>
            </a:r>
          </a:p>
          <a:p>
            <a:pPr marL="0" indent="0">
              <a:buNone/>
            </a:pPr>
            <a:r>
              <a:rPr lang="en-GB" altLang="de-DE" sz="2700" b="1" dirty="0"/>
              <a:t>The Ministry of the Interior </a:t>
            </a:r>
            <a:r>
              <a:rPr lang="en-GB" altLang="de-DE" sz="2700" b="1" u="sng" dirty="0"/>
              <a:t>must / should / ought to / can’t / could / may / might </a:t>
            </a:r>
            <a:r>
              <a:rPr lang="en-GB" altLang="de-DE" sz="2700" b="1" u="sng" dirty="0">
                <a:solidFill>
                  <a:srgbClr val="FF0000"/>
                </a:solidFill>
              </a:rPr>
              <a:t>have</a:t>
            </a:r>
            <a:r>
              <a:rPr lang="en-GB" altLang="de-DE" sz="2700" b="1" u="sng" dirty="0"/>
              <a:t> bought</a:t>
            </a:r>
            <a:r>
              <a:rPr lang="en-GB" altLang="de-DE" sz="2700" b="1" dirty="0"/>
              <a:t> new police cars for police stations.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700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Modal perfect forms in the passive:</a:t>
            </a:r>
          </a:p>
          <a:p>
            <a:pPr marL="0" indent="0" algn="ctr">
              <a:buNone/>
            </a:pPr>
            <a:r>
              <a:rPr lang="en-GB" altLang="de-DE" sz="2700" b="1" dirty="0">
                <a:solidFill>
                  <a:srgbClr val="FF0000"/>
                </a:solidFill>
              </a:rPr>
              <a:t>Modal verb + have + been + 3</a:t>
            </a:r>
            <a:r>
              <a:rPr lang="en-GB" altLang="de-DE" sz="2700" b="1" baseline="30000" dirty="0">
                <a:solidFill>
                  <a:srgbClr val="FF0000"/>
                </a:solidFill>
              </a:rPr>
              <a:t>rd</a:t>
            </a:r>
            <a:r>
              <a:rPr lang="en-GB" altLang="de-DE" sz="2700" b="1" dirty="0">
                <a:solidFill>
                  <a:srgbClr val="FF0000"/>
                </a:solidFill>
              </a:rPr>
              <a:t> form (past participle) of the verb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New police cars </a:t>
            </a:r>
            <a:r>
              <a:rPr lang="en-GB" altLang="de-DE" sz="2700" b="1" u="sng" dirty="0"/>
              <a:t>must / should / ought to / can’t / could / may / might </a:t>
            </a:r>
            <a:r>
              <a:rPr lang="en-GB" altLang="de-DE" sz="2700" b="1" u="sng" dirty="0">
                <a:solidFill>
                  <a:srgbClr val="FF0000"/>
                </a:solidFill>
              </a:rPr>
              <a:t>have been </a:t>
            </a:r>
            <a:r>
              <a:rPr lang="en-GB" altLang="de-DE" sz="2700" b="1" u="sng" dirty="0"/>
              <a:t>bought</a:t>
            </a:r>
            <a:r>
              <a:rPr lang="en-GB" altLang="de-DE" sz="2700" b="1" dirty="0"/>
              <a:t> by the Ministry of the Interior for police stations.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3200" b="1" dirty="0"/>
          </a:p>
          <a:p>
            <a:pPr marL="857250" lvl="2" indent="0">
              <a:buFont typeface="Wingdings" panose="05000000000000000000" pitchFamily="2" charset="2"/>
              <a:buNone/>
            </a:pP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141114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- 2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Look! The police ______________ (arrest) the drug dealers right now.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Look! The police </a:t>
            </a:r>
            <a:r>
              <a:rPr lang="en-GB" altLang="de-DE" b="1" u="sng" dirty="0"/>
              <a:t>are arresting</a:t>
            </a:r>
            <a:r>
              <a:rPr lang="en-GB" altLang="de-DE" b="1" dirty="0"/>
              <a:t> the drug dealers right now.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Present continuous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Present continuous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Look! The drug dealers </a:t>
            </a:r>
            <a:r>
              <a:rPr lang="en-GB" altLang="de-DE" b="1" u="sng" dirty="0">
                <a:solidFill>
                  <a:srgbClr val="FF0000"/>
                </a:solidFill>
              </a:rPr>
              <a:t>are being</a:t>
            </a:r>
            <a:r>
              <a:rPr lang="en-GB" altLang="de-DE" b="1" u="sng" dirty="0"/>
              <a:t> arrested</a:t>
            </a:r>
            <a:r>
              <a:rPr lang="en-GB" altLang="de-DE" b="1" dirty="0"/>
              <a:t> (by the police) right now.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- 3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The police _____________ (arrest) the drug dealers yesterday.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police </a:t>
            </a:r>
            <a:r>
              <a:rPr lang="en-GB" altLang="de-DE" b="1" u="sng" dirty="0"/>
              <a:t>arrested</a:t>
            </a:r>
            <a:r>
              <a:rPr lang="en-GB" altLang="de-DE" b="1" dirty="0"/>
              <a:t> the drug dealers yesterday.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Past </a:t>
            </a:r>
            <a:r>
              <a:rPr lang="de-DE" altLang="de-DE" b="1" dirty="0"/>
              <a:t>simple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Past simple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The drug dealers </a:t>
            </a:r>
            <a:r>
              <a:rPr lang="de-DE" altLang="de-DE" b="1" u="sng" dirty="0">
                <a:solidFill>
                  <a:srgbClr val="FF0000"/>
                </a:solidFill>
              </a:rPr>
              <a:t>were</a:t>
            </a:r>
            <a:r>
              <a:rPr lang="de-DE" altLang="de-DE" b="1" u="sng" dirty="0"/>
              <a:t> arrested</a:t>
            </a:r>
            <a:r>
              <a:rPr lang="de-DE" altLang="de-DE" b="1" dirty="0"/>
              <a:t> (by the police) yesterday.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00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- 4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The police ___________________ (already + arrest) the drug dealers.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police </a:t>
            </a:r>
            <a:r>
              <a:rPr lang="en-GB" altLang="de-DE" b="1" u="sng" dirty="0"/>
              <a:t>have already arrested</a:t>
            </a:r>
            <a:r>
              <a:rPr lang="en-GB" altLang="de-DE" b="1" dirty="0"/>
              <a:t> the drug dealers.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Present perfect (simple)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Present perfect (simple)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drug dealers </a:t>
            </a:r>
            <a:r>
              <a:rPr lang="en-GB" altLang="de-DE" b="1" u="sng" dirty="0">
                <a:solidFill>
                  <a:srgbClr val="FF0000"/>
                </a:solidFill>
              </a:rPr>
              <a:t>have</a:t>
            </a:r>
            <a:r>
              <a:rPr lang="en-GB" altLang="de-DE" b="1" u="sng" dirty="0"/>
              <a:t> already </a:t>
            </a:r>
            <a:r>
              <a:rPr lang="en-GB" altLang="de-DE" b="1" u="sng" dirty="0">
                <a:solidFill>
                  <a:srgbClr val="FF0000"/>
                </a:solidFill>
              </a:rPr>
              <a:t>been</a:t>
            </a:r>
            <a:r>
              <a:rPr lang="en-GB" altLang="de-DE" b="1" u="sng" dirty="0"/>
              <a:t> arrested</a:t>
            </a:r>
            <a:r>
              <a:rPr lang="en-GB" altLang="de-DE" b="1" dirty="0"/>
              <a:t> (by the police).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0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- 5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The police ______________ (arrest</a:t>
            </a:r>
            <a:r>
              <a:rPr lang="en-GB" altLang="de-DE" b="1" u="sng" dirty="0"/>
              <a:t>)</a:t>
            </a:r>
            <a:r>
              <a:rPr lang="en-GB" altLang="de-DE" b="1" dirty="0"/>
              <a:t> the drug dealers when the bomb exploded.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police </a:t>
            </a:r>
            <a:r>
              <a:rPr lang="en-GB" altLang="de-DE" b="1" u="sng" dirty="0"/>
              <a:t>were arresting</a:t>
            </a:r>
            <a:r>
              <a:rPr lang="en-GB" altLang="de-DE" b="1" dirty="0"/>
              <a:t> the drug dealers when the bomb exploded.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Past </a:t>
            </a:r>
            <a:r>
              <a:rPr lang="de-DE" altLang="de-DE" b="1" dirty="0"/>
              <a:t>continuous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Past continuous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The drug dealers </a:t>
            </a:r>
            <a:r>
              <a:rPr lang="de-DE" altLang="de-DE" b="1" u="sng" dirty="0">
                <a:solidFill>
                  <a:srgbClr val="FF0000"/>
                </a:solidFill>
              </a:rPr>
              <a:t>were being</a:t>
            </a:r>
            <a:r>
              <a:rPr lang="de-DE" altLang="de-DE" b="1" u="sng" dirty="0"/>
              <a:t> arrested</a:t>
            </a:r>
            <a:r>
              <a:rPr lang="de-DE" altLang="de-DE" b="1" dirty="0"/>
              <a:t> (by the police) when the bomb exploded.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9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- 6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Everybody was relieved because the police ____________ (arrest</a:t>
            </a:r>
            <a:r>
              <a:rPr lang="en-GB" altLang="de-DE" b="1" u="sng" dirty="0"/>
              <a:t>)</a:t>
            </a:r>
            <a:r>
              <a:rPr lang="en-GB" altLang="de-DE" b="1" dirty="0"/>
              <a:t> the drug dealers.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Everybody was relieved because the police </a:t>
            </a:r>
            <a:r>
              <a:rPr lang="en-GB" altLang="de-DE" b="1" u="sng" dirty="0"/>
              <a:t>had arrested</a:t>
            </a:r>
            <a:r>
              <a:rPr lang="en-GB" altLang="de-DE" b="1" dirty="0"/>
              <a:t> the drug dealers.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</a:t>
            </a:r>
            <a:r>
              <a:rPr lang="de-AT" altLang="de-DE" b="1" dirty="0"/>
              <a:t>Past perfect</a:t>
            </a: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Past perfect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Everybody was relieved because the drug dealers </a:t>
            </a:r>
            <a:r>
              <a:rPr lang="de-DE" altLang="de-DE" b="1" u="sng" dirty="0">
                <a:solidFill>
                  <a:srgbClr val="FF0000"/>
                </a:solidFill>
              </a:rPr>
              <a:t>had</a:t>
            </a:r>
            <a:r>
              <a:rPr lang="de-DE" altLang="de-DE" b="1" u="sng" dirty="0"/>
              <a:t> </a:t>
            </a:r>
            <a:r>
              <a:rPr lang="de-DE" altLang="de-DE" b="1" u="sng" dirty="0">
                <a:solidFill>
                  <a:srgbClr val="FF0000"/>
                </a:solidFill>
              </a:rPr>
              <a:t>been</a:t>
            </a:r>
            <a:r>
              <a:rPr lang="de-DE" altLang="de-DE" b="1" u="sng" dirty="0"/>
              <a:t> arrested</a:t>
            </a:r>
            <a:r>
              <a:rPr lang="de-DE" altLang="de-DE" b="1" dirty="0"/>
              <a:t> (by the police).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08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The Passive - 7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de-DE" b="1" dirty="0"/>
              <a:t>The police ___________________ (arrest) the drug dealers tomorrow.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The police </a:t>
            </a:r>
            <a:r>
              <a:rPr lang="en-GB" altLang="de-DE" b="1" u="sng" dirty="0"/>
              <a:t>are going to arrest / will arrest</a:t>
            </a:r>
            <a:r>
              <a:rPr lang="en-GB" altLang="de-DE" b="1" dirty="0"/>
              <a:t> the drug dealers tomorrow.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b="1" dirty="0"/>
              <a:t>=&gt; </a:t>
            </a:r>
            <a:r>
              <a:rPr lang="de-AT" altLang="de-DE" b="1" dirty="0"/>
              <a:t>Future</a:t>
            </a: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Future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b="1" dirty="0"/>
              <a:t>The drug dealers </a:t>
            </a:r>
            <a:r>
              <a:rPr lang="de-DE" altLang="de-DE" b="1" u="sng" dirty="0">
                <a:solidFill>
                  <a:srgbClr val="FF0000"/>
                </a:solidFill>
              </a:rPr>
              <a:t>are going to be</a:t>
            </a:r>
            <a:r>
              <a:rPr lang="de-DE" altLang="de-DE" b="1" u="sng" dirty="0"/>
              <a:t> arrested / </a:t>
            </a:r>
            <a:r>
              <a:rPr lang="de-DE" altLang="de-DE" b="1" u="sng" dirty="0">
                <a:solidFill>
                  <a:srgbClr val="FF0000"/>
                </a:solidFill>
              </a:rPr>
              <a:t>will be </a:t>
            </a:r>
            <a:r>
              <a:rPr lang="de-DE" altLang="de-DE" b="1" u="sng" dirty="0"/>
              <a:t>arrested</a:t>
            </a:r>
            <a:r>
              <a:rPr lang="de-DE" altLang="de-DE" b="1" dirty="0"/>
              <a:t> (by the police) tomorrow.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400" b="1" dirty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35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dirty="0"/>
              <a:t>Passive</a:t>
            </a:r>
            <a:r>
              <a:rPr lang="en-GB" altLang="de-DE" sz="4400" dirty="0"/>
              <a:t> forms - 9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000" b="1" dirty="0"/>
              <a:t>GOLDEN RULE FOR FORMING THE PASSIVE: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GB" altLang="de-DE" sz="2000" b="1" dirty="0">
                <a:solidFill>
                  <a:srgbClr val="FF0000"/>
                </a:solidFill>
              </a:rPr>
              <a:t>TO BE </a:t>
            </a:r>
            <a:r>
              <a:rPr lang="en-GB" altLang="de-DE" sz="2000" b="1" dirty="0"/>
              <a:t>(in the relevant tense) + </a:t>
            </a:r>
            <a:r>
              <a:rPr lang="en-GB" altLang="de-DE" sz="2000" b="1" dirty="0">
                <a:solidFill>
                  <a:srgbClr val="FF0000"/>
                </a:solidFill>
              </a:rPr>
              <a:t>PAST PARTICIPLE (of the verb)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000" b="1" dirty="0"/>
              <a:t>NOTE:</a:t>
            </a:r>
          </a:p>
          <a:p>
            <a:r>
              <a:rPr lang="en-GB" altLang="de-DE" sz="2000" b="1" dirty="0"/>
              <a:t>Continuous tenses must include the word “</a:t>
            </a:r>
            <a:r>
              <a:rPr lang="en-GB" altLang="de-DE" sz="2000" b="1" dirty="0">
                <a:solidFill>
                  <a:srgbClr val="FF0000"/>
                </a:solidFill>
              </a:rPr>
              <a:t>being</a:t>
            </a:r>
            <a:r>
              <a:rPr lang="en-GB" altLang="de-DE" sz="2000" b="1" dirty="0"/>
              <a:t>” (e.g. present continuous: </a:t>
            </a:r>
            <a:r>
              <a:rPr lang="en-GB" altLang="de-DE" sz="2000" b="1" dirty="0">
                <a:solidFill>
                  <a:srgbClr val="FF0000"/>
                </a:solidFill>
              </a:rPr>
              <a:t>are being</a:t>
            </a:r>
            <a:r>
              <a:rPr lang="en-GB" altLang="de-DE" sz="2000" b="1" dirty="0"/>
              <a:t> arrested; past continuous: </a:t>
            </a:r>
            <a:r>
              <a:rPr lang="en-GB" altLang="de-DE" sz="2000" b="1" dirty="0">
                <a:solidFill>
                  <a:srgbClr val="FF0000"/>
                </a:solidFill>
              </a:rPr>
              <a:t>were being </a:t>
            </a:r>
            <a:r>
              <a:rPr lang="en-GB" altLang="de-DE" sz="2000" b="1" dirty="0"/>
              <a:t>arrested)</a:t>
            </a:r>
          </a:p>
          <a:p>
            <a:r>
              <a:rPr lang="en-GB" altLang="de-DE" sz="2000" b="1" dirty="0"/>
              <a:t>Perfect tense must include the word “</a:t>
            </a:r>
            <a:r>
              <a:rPr lang="en-GB" altLang="de-DE" sz="2000" b="1" dirty="0">
                <a:solidFill>
                  <a:srgbClr val="FF0000"/>
                </a:solidFill>
              </a:rPr>
              <a:t>been</a:t>
            </a:r>
            <a:r>
              <a:rPr lang="en-GB" altLang="de-DE" sz="2000" b="1" dirty="0"/>
              <a:t>” preceded by “</a:t>
            </a:r>
            <a:r>
              <a:rPr lang="en-GB" altLang="de-DE" sz="2000" b="1" dirty="0">
                <a:solidFill>
                  <a:srgbClr val="FF0000"/>
                </a:solidFill>
              </a:rPr>
              <a:t>has / have /had</a:t>
            </a:r>
            <a:r>
              <a:rPr lang="en-GB" altLang="de-DE" sz="2000" b="1" dirty="0"/>
              <a:t>” (e.g. present perfect: </a:t>
            </a:r>
            <a:r>
              <a:rPr lang="en-GB" altLang="de-DE" sz="2000" b="1" dirty="0">
                <a:solidFill>
                  <a:srgbClr val="FF0000"/>
                </a:solidFill>
              </a:rPr>
              <a:t>have/has been </a:t>
            </a:r>
            <a:r>
              <a:rPr lang="en-GB" altLang="de-DE" sz="2000" b="1" dirty="0"/>
              <a:t>arrested; past perfect: </a:t>
            </a:r>
            <a:r>
              <a:rPr lang="en-GB" altLang="de-DE" sz="2000" b="1" dirty="0">
                <a:solidFill>
                  <a:srgbClr val="FF0000"/>
                </a:solidFill>
              </a:rPr>
              <a:t>had been </a:t>
            </a:r>
            <a:r>
              <a:rPr lang="en-GB" altLang="de-DE" sz="2000" b="1" dirty="0"/>
              <a:t>arrested)</a:t>
            </a:r>
          </a:p>
          <a:p>
            <a:r>
              <a:rPr lang="en-GB" altLang="de-DE" sz="2000" b="1" dirty="0"/>
              <a:t>There is no present perfect continuous of the passive – use the present perfect (simple) for the corresponding passive form e.g.</a:t>
            </a:r>
          </a:p>
          <a:p>
            <a:pPr marL="0" indent="0">
              <a:buNone/>
            </a:pPr>
            <a:r>
              <a:rPr lang="en-GB" altLang="de-DE" sz="2000" b="1" dirty="0"/>
              <a:t>	John </a:t>
            </a:r>
            <a:r>
              <a:rPr lang="en-GB" altLang="de-DE" sz="2000" b="1" dirty="0">
                <a:solidFill>
                  <a:srgbClr val="FF0000"/>
                </a:solidFill>
              </a:rPr>
              <a:t>has been teaching </a:t>
            </a:r>
            <a:r>
              <a:rPr lang="en-GB" altLang="de-DE" sz="2000" b="1" dirty="0"/>
              <a:t>us English for three months </a:t>
            </a:r>
          </a:p>
          <a:p>
            <a:pPr marL="0" indent="0">
              <a:buNone/>
            </a:pPr>
            <a:r>
              <a:rPr lang="en-GB" altLang="de-DE" sz="2000" b="1" dirty="0"/>
              <a:t>	=&gt; We </a:t>
            </a:r>
            <a:r>
              <a:rPr lang="en-GB" altLang="de-DE" sz="2000" b="1" dirty="0">
                <a:solidFill>
                  <a:srgbClr val="FF0000"/>
                </a:solidFill>
              </a:rPr>
              <a:t>have been taught </a:t>
            </a:r>
            <a:r>
              <a:rPr lang="en-GB" altLang="de-DE" sz="2000" b="1" dirty="0"/>
              <a:t>English by John for three months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000" b="1" dirty="0"/>
              <a:t>The agent (the person or thing that is performing the action)  is expressed in passive sentences by using the preposition </a:t>
            </a:r>
            <a:r>
              <a:rPr lang="en-GB" altLang="de-DE" sz="2000" b="1" i="1" dirty="0"/>
              <a:t>by</a:t>
            </a:r>
            <a:r>
              <a:rPr lang="en-GB" altLang="de-DE" sz="2000" b="1" dirty="0"/>
              <a:t>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200" b="1" dirty="0"/>
          </a:p>
          <a:p>
            <a:pPr marL="857250" lvl="2" indent="0">
              <a:buFont typeface="Wingdings" panose="05000000000000000000" pitchFamily="2" charset="2"/>
              <a:buNone/>
            </a:pP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300847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de-DE" dirty="0"/>
              <a:t>Passive</a:t>
            </a:r>
            <a:r>
              <a:rPr lang="en-GB" altLang="de-DE" sz="4400" dirty="0"/>
              <a:t> forms – 10 – Basic modals</a:t>
            </a:r>
            <a:endParaRPr lang="en-GB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altLang="de-DE" sz="2700" b="1" dirty="0"/>
              <a:t>The Ministry of the Interior </a:t>
            </a:r>
            <a:r>
              <a:rPr lang="en-GB" altLang="de-DE" sz="2700" b="1" u="sng" dirty="0"/>
              <a:t>has to / had to / must / should / ought to / can / could / may / might buy</a:t>
            </a:r>
            <a:r>
              <a:rPr lang="en-GB" altLang="de-DE" sz="2700" b="1" dirty="0"/>
              <a:t> new police cars for police stations.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=&gt; Modal verbs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2700" b="1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Modal passive: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New police cars </a:t>
            </a:r>
            <a:r>
              <a:rPr lang="en-GB" altLang="de-DE" sz="2700" b="1" u="sng" dirty="0"/>
              <a:t>have to / had to / must / should / ought to / can / could / may / might be bought</a:t>
            </a:r>
            <a:r>
              <a:rPr lang="en-GB" altLang="de-DE" sz="2700" b="1" dirty="0"/>
              <a:t> by the Ministry of the Interior for police stations.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altLang="de-DE" sz="2700" b="1" dirty="0"/>
              <a:t>A new police car </a:t>
            </a:r>
            <a:r>
              <a:rPr lang="en-GB" altLang="de-DE" sz="2700" b="1" u="sng" dirty="0"/>
              <a:t>has to / had to / must / should / ought to / can / could / may / might buy be bought</a:t>
            </a:r>
            <a:r>
              <a:rPr lang="en-GB" altLang="de-DE" sz="2700" b="1" dirty="0"/>
              <a:t> by the Ministry of the Interior for our police station.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altLang="de-DE" sz="3200" b="1" dirty="0"/>
          </a:p>
          <a:p>
            <a:pPr marL="857250" lvl="2" indent="0">
              <a:buFont typeface="Wingdings" panose="05000000000000000000" pitchFamily="2" charset="2"/>
              <a:buNone/>
            </a:pP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386662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The Passive - 1</vt:lpstr>
      <vt:lpstr>The Passive - 2</vt:lpstr>
      <vt:lpstr>The Passive - 3</vt:lpstr>
      <vt:lpstr>The Passive - 4</vt:lpstr>
      <vt:lpstr>The Passive - 5</vt:lpstr>
      <vt:lpstr>The Passive - 6</vt:lpstr>
      <vt:lpstr>The Passive - 7</vt:lpstr>
      <vt:lpstr>Passive forms - 9</vt:lpstr>
      <vt:lpstr>Passive forms – 10 – Basic modals</vt:lpstr>
      <vt:lpstr>Modals forms – 11</vt:lpstr>
      <vt:lpstr>Passive forms – 12 – Modal Perfect forms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58</cp:revision>
  <dcterms:created xsi:type="dcterms:W3CDTF">2015-10-21T11:09:52Z</dcterms:created>
  <dcterms:modified xsi:type="dcterms:W3CDTF">2023-06-02T13:52:06Z</dcterms:modified>
</cp:coreProperties>
</file>