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F77EE8E-B7A9-4F0A-AD2F-0556EBBB0D49}" type="datetimeFigureOut">
              <a:rPr lang="en-US"/>
              <a:pPr>
                <a:defRPr/>
              </a:pPr>
              <a:t>6/2/2023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CA95A46-2261-4BCA-B1FE-5DA0FE261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48EEA-2F78-4DDB-8046-04D3518E5AC4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79323-992D-410E-A82A-A7AFD60D246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35BCC-EAF3-4AE6-800E-0E487BE2F1DB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8FC94-AEFF-475B-9962-595B5E669B3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EC4C4-19DE-4F1F-881D-13ADA81DFBE1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C0674-352F-419E-82D3-AB9EE9BA0873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4D858-0D1F-4D79-9C36-E0D9011FC83A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23C74-2022-40B8-8F16-82B5E20E85E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7345A-BB28-4293-BD27-ED9C6ED5C8DB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EA6C6-83A7-4DB8-9B5C-A16C9E3C146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766A4-C397-4C04-8185-2DA8A6F9BB3D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C294B-4D9F-43EB-B188-9C1E03055FB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70440-1DDE-4AA8-83C0-E7A24808C0C7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19F11-6261-4013-A591-6F44BBD54EB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5BC41-DB08-4491-8BC1-2DD7DBF99EC1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EDED5-1917-4CF9-8532-B71E4A1129F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85517-E36F-4642-93AA-05E16E0C1770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D154B-B64F-41F2-8957-60D35B34215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A1B37-D9C0-4375-B28F-A0CC64895DEB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A0929-A28D-4F1D-92CD-7CA70023B38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146CD-3DD5-442B-9E42-BC93B06F7834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D2645-5ECE-4385-9CD7-A4D202E3F3E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C3EBB4-D60C-41E0-AD70-A75F174E7390}" type="datetimeFigureOut">
              <a:rPr lang="de-AT"/>
              <a:pPr>
                <a:defRPr/>
              </a:pPr>
              <a:t>02.06.2023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A4F729-B451-4D57-92B4-F5B98119A87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The Passive - 1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de-DE" b="1" dirty="0"/>
              <a:t>The police ___________ (arrest) hundreds of drug dealers every year.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The police </a:t>
            </a:r>
            <a:r>
              <a:rPr lang="en-GB" altLang="de-DE" b="1" u="sng" dirty="0"/>
              <a:t>arrest</a:t>
            </a:r>
            <a:r>
              <a:rPr lang="en-GB" altLang="de-DE" b="1" dirty="0"/>
              <a:t> hundreds of drug dealers every year.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=&gt; Present </a:t>
            </a:r>
            <a:r>
              <a:rPr lang="de-DE" altLang="de-DE" b="1" dirty="0"/>
              <a:t>simple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b="1" dirty="0"/>
              <a:t>Present simple passive: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b="1" dirty="0"/>
              <a:t>Hundreds of drug dealers </a:t>
            </a:r>
            <a:r>
              <a:rPr lang="de-DE" altLang="de-DE" b="1" u="sng" dirty="0">
                <a:solidFill>
                  <a:srgbClr val="FF0000"/>
                </a:solidFill>
              </a:rPr>
              <a:t>are</a:t>
            </a:r>
            <a:r>
              <a:rPr lang="de-DE" altLang="de-DE" b="1" u="sng" dirty="0"/>
              <a:t> arrested</a:t>
            </a:r>
            <a:r>
              <a:rPr lang="de-DE" altLang="de-DE" b="1" dirty="0"/>
              <a:t> (by the police) every year.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6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dirty="0"/>
              <a:t>Modals</a:t>
            </a:r>
            <a:r>
              <a:rPr lang="en-GB" altLang="de-DE" sz="4400" dirty="0"/>
              <a:t> forms – 11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GB" altLang="de-DE" b="1" dirty="0"/>
              <a:t>has to / have to: </a:t>
            </a:r>
            <a:r>
              <a:rPr lang="de-AT" altLang="de-DE" b="1" i="1" dirty="0"/>
              <a:t>muss / müssen</a:t>
            </a:r>
            <a:endParaRPr lang="de-AT" altLang="de-DE" b="1" dirty="0"/>
          </a:p>
          <a:p>
            <a:pPr marL="0" indent="0">
              <a:buNone/>
            </a:pPr>
            <a:r>
              <a:rPr lang="en-GB" altLang="de-DE" b="1" dirty="0"/>
              <a:t>had to: </a:t>
            </a:r>
            <a:r>
              <a:rPr lang="de-AT" altLang="de-DE" b="1" i="1" dirty="0"/>
              <a:t>musste/n </a:t>
            </a:r>
          </a:p>
          <a:p>
            <a:pPr marL="0" indent="0">
              <a:buNone/>
            </a:pPr>
            <a:r>
              <a:rPr lang="en-GB" altLang="de-DE" b="1" dirty="0"/>
              <a:t>must : </a:t>
            </a:r>
            <a:r>
              <a:rPr lang="de-AT" altLang="de-DE" b="1" i="1" dirty="0"/>
              <a:t>muss / müssen </a:t>
            </a:r>
          </a:p>
          <a:p>
            <a:pPr marL="0" indent="0">
              <a:buNone/>
            </a:pPr>
            <a:r>
              <a:rPr lang="en-GB" altLang="de-DE" b="1" dirty="0"/>
              <a:t>should / ought to: </a:t>
            </a:r>
            <a:r>
              <a:rPr lang="de-AT" altLang="de-DE" b="1" i="1" dirty="0"/>
              <a:t>soll/en; sollte/n</a:t>
            </a:r>
          </a:p>
          <a:p>
            <a:pPr marL="0" indent="0">
              <a:buNone/>
            </a:pPr>
            <a:r>
              <a:rPr lang="en-GB" altLang="de-DE" b="1" dirty="0"/>
              <a:t>can: </a:t>
            </a:r>
            <a:r>
              <a:rPr lang="de-AT" altLang="de-DE" b="1" i="1" dirty="0"/>
              <a:t>kann / können</a:t>
            </a:r>
          </a:p>
          <a:p>
            <a:pPr marL="0" indent="0">
              <a:buNone/>
            </a:pPr>
            <a:r>
              <a:rPr lang="en-GB" altLang="de-DE" b="1" dirty="0"/>
              <a:t>could: </a:t>
            </a:r>
            <a:r>
              <a:rPr lang="de-AT" altLang="de-DE" b="1" i="1" dirty="0"/>
              <a:t>wird/werden vielleicht; konnte/n; könnte/n </a:t>
            </a:r>
          </a:p>
          <a:p>
            <a:pPr marL="0" indent="0">
              <a:buNone/>
            </a:pPr>
            <a:r>
              <a:rPr lang="en-GB" altLang="de-DE" b="1" dirty="0"/>
              <a:t>may:</a:t>
            </a:r>
            <a:r>
              <a:rPr lang="de-AT" altLang="de-DE" b="1" i="1" dirty="0"/>
              <a:t> wird/werden vielleicht; darf / dürfen</a:t>
            </a:r>
          </a:p>
          <a:p>
            <a:pPr marL="0" indent="0">
              <a:buNone/>
            </a:pPr>
            <a:r>
              <a:rPr lang="en-GB" altLang="de-DE" b="1" dirty="0"/>
              <a:t>might: </a:t>
            </a:r>
            <a:r>
              <a:rPr lang="de-AT" altLang="de-DE" b="1" i="1" dirty="0"/>
              <a:t>wird/werden vielleicht</a:t>
            </a:r>
            <a:endParaRPr lang="de-AT" altLang="de-DE" sz="2800" i="1" dirty="0"/>
          </a:p>
        </p:txBody>
      </p:sp>
    </p:spTree>
    <p:extLst>
      <p:ext uri="{BB962C8B-B14F-4D97-AF65-F5344CB8AC3E}">
        <p14:creationId xmlns:p14="http://schemas.microsoft.com/office/powerpoint/2010/main" val="215092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dirty="0"/>
              <a:t>Passive</a:t>
            </a:r>
            <a:r>
              <a:rPr lang="en-GB" altLang="de-DE" sz="4400" dirty="0"/>
              <a:t> forms – 12 – </a:t>
            </a:r>
            <a:r>
              <a:rPr lang="en-GB" altLang="de-DE" dirty="0"/>
              <a:t>M</a:t>
            </a:r>
            <a:r>
              <a:rPr lang="en-GB" altLang="de-DE" sz="4400" dirty="0"/>
              <a:t>odal Perfect forms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GB" altLang="de-DE" sz="2700" b="1" dirty="0"/>
              <a:t>Some modal verbs have special past forms (= modal perfect forms) which consist of:</a:t>
            </a:r>
          </a:p>
          <a:p>
            <a:pPr marL="0" indent="0" algn="ctr">
              <a:buNone/>
            </a:pPr>
            <a:r>
              <a:rPr lang="en-GB" altLang="de-DE" sz="2700" b="1" dirty="0">
                <a:solidFill>
                  <a:srgbClr val="FF0000"/>
                </a:solidFill>
              </a:rPr>
              <a:t>Modal verb + have + 3</a:t>
            </a:r>
            <a:r>
              <a:rPr lang="en-GB" altLang="de-DE" sz="2700" b="1" baseline="30000" dirty="0">
                <a:solidFill>
                  <a:srgbClr val="FF0000"/>
                </a:solidFill>
              </a:rPr>
              <a:t>rd</a:t>
            </a:r>
            <a:r>
              <a:rPr lang="en-GB" altLang="de-DE" sz="2700" b="1" dirty="0">
                <a:solidFill>
                  <a:srgbClr val="FF0000"/>
                </a:solidFill>
              </a:rPr>
              <a:t> form (past participle) of the verb</a:t>
            </a:r>
          </a:p>
          <a:p>
            <a:pPr marL="0" indent="0">
              <a:buNone/>
            </a:pPr>
            <a:r>
              <a:rPr lang="en-GB" altLang="de-DE" sz="2700" b="1" dirty="0"/>
              <a:t>The Ministry of the Interior </a:t>
            </a:r>
            <a:r>
              <a:rPr lang="en-GB" altLang="de-DE" sz="2700" b="1" u="sng" dirty="0"/>
              <a:t>must / should / ought to / can’t / could / may / might </a:t>
            </a:r>
            <a:r>
              <a:rPr lang="en-GB" altLang="de-DE" sz="2700" b="1" u="sng" dirty="0">
                <a:solidFill>
                  <a:srgbClr val="FF0000"/>
                </a:solidFill>
              </a:rPr>
              <a:t>have</a:t>
            </a:r>
            <a:r>
              <a:rPr lang="en-GB" altLang="de-DE" sz="2700" b="1" u="sng" dirty="0"/>
              <a:t> bought</a:t>
            </a:r>
            <a:r>
              <a:rPr lang="en-GB" altLang="de-DE" sz="2700" b="1" dirty="0"/>
              <a:t> new police cars for police stations.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700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700" b="1" dirty="0"/>
              <a:t>Modal perfect forms in the passive:</a:t>
            </a:r>
          </a:p>
          <a:p>
            <a:pPr marL="0" indent="0" algn="ctr">
              <a:buNone/>
            </a:pPr>
            <a:r>
              <a:rPr lang="en-GB" altLang="de-DE" sz="2700" b="1" dirty="0">
                <a:solidFill>
                  <a:srgbClr val="FF0000"/>
                </a:solidFill>
              </a:rPr>
              <a:t>Modal verb + have + been + 3</a:t>
            </a:r>
            <a:r>
              <a:rPr lang="en-GB" altLang="de-DE" sz="2700" b="1" baseline="30000" dirty="0">
                <a:solidFill>
                  <a:srgbClr val="FF0000"/>
                </a:solidFill>
              </a:rPr>
              <a:t>rd</a:t>
            </a:r>
            <a:r>
              <a:rPr lang="en-GB" altLang="de-DE" sz="2700" b="1" dirty="0">
                <a:solidFill>
                  <a:srgbClr val="FF0000"/>
                </a:solidFill>
              </a:rPr>
              <a:t> form (past participle) of the verb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700" b="1" dirty="0"/>
              <a:t>New police cars </a:t>
            </a:r>
            <a:r>
              <a:rPr lang="en-GB" altLang="de-DE" sz="2700" b="1" u="sng" dirty="0"/>
              <a:t>must / should / ought to / can’t / could / may / might </a:t>
            </a:r>
            <a:r>
              <a:rPr lang="en-GB" altLang="de-DE" sz="2700" b="1" u="sng" dirty="0">
                <a:solidFill>
                  <a:srgbClr val="FF0000"/>
                </a:solidFill>
              </a:rPr>
              <a:t>have been </a:t>
            </a:r>
            <a:r>
              <a:rPr lang="en-GB" altLang="de-DE" sz="2700" b="1" u="sng" dirty="0"/>
              <a:t>bought</a:t>
            </a:r>
            <a:r>
              <a:rPr lang="en-GB" altLang="de-DE" sz="2700" b="1" dirty="0"/>
              <a:t> by the Ministry of the Interior for police stations.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3200" b="1" dirty="0"/>
          </a:p>
          <a:p>
            <a:pPr marL="857250" lvl="2" indent="0">
              <a:buFont typeface="Wingdings" panose="05000000000000000000" pitchFamily="2" charset="2"/>
              <a:buNone/>
            </a:pPr>
            <a:endParaRPr lang="en-GB" altLang="de-DE" sz="2800" dirty="0"/>
          </a:p>
        </p:txBody>
      </p:sp>
    </p:spTree>
    <p:extLst>
      <p:ext uri="{BB962C8B-B14F-4D97-AF65-F5344CB8AC3E}">
        <p14:creationId xmlns:p14="http://schemas.microsoft.com/office/powerpoint/2010/main" val="141114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The Passive - 2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de-DE" b="1" dirty="0"/>
              <a:t>Look! The police ______________ (arrest) the drug dealers right now.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Look! The police </a:t>
            </a:r>
            <a:r>
              <a:rPr lang="en-GB" altLang="de-DE" b="1" u="sng" dirty="0"/>
              <a:t>are arresting</a:t>
            </a:r>
            <a:r>
              <a:rPr lang="en-GB" altLang="de-DE" b="1" dirty="0"/>
              <a:t> the drug dealers right now.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=&gt; Present continuous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Present continuous passive: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Look! The drug dealers </a:t>
            </a:r>
            <a:r>
              <a:rPr lang="en-GB" altLang="de-DE" b="1" u="sng" dirty="0">
                <a:solidFill>
                  <a:srgbClr val="FF0000"/>
                </a:solidFill>
              </a:rPr>
              <a:t>are being</a:t>
            </a:r>
            <a:r>
              <a:rPr lang="en-GB" altLang="de-DE" b="1" u="sng" dirty="0"/>
              <a:t> arrested</a:t>
            </a:r>
            <a:r>
              <a:rPr lang="en-GB" altLang="de-DE" b="1" dirty="0"/>
              <a:t> (by the police) right now.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The Passive - 3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de-DE" b="1" dirty="0"/>
              <a:t>The police _____________ (arrest) the drug dealers yesterday.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The police </a:t>
            </a:r>
            <a:r>
              <a:rPr lang="en-GB" altLang="de-DE" b="1" u="sng" dirty="0"/>
              <a:t>arrested</a:t>
            </a:r>
            <a:r>
              <a:rPr lang="en-GB" altLang="de-DE" b="1" dirty="0"/>
              <a:t> the drug dealers yesterday.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=&gt; Past </a:t>
            </a:r>
            <a:r>
              <a:rPr lang="de-DE" altLang="de-DE" b="1" dirty="0"/>
              <a:t>simple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b="1" dirty="0"/>
              <a:t>Past simple passive: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b="1" dirty="0"/>
              <a:t>The drug dealers </a:t>
            </a:r>
            <a:r>
              <a:rPr lang="de-DE" altLang="de-DE" b="1" u="sng" dirty="0">
                <a:solidFill>
                  <a:srgbClr val="FF0000"/>
                </a:solidFill>
              </a:rPr>
              <a:t>were</a:t>
            </a:r>
            <a:r>
              <a:rPr lang="de-DE" altLang="de-DE" b="1" u="sng" dirty="0"/>
              <a:t> arrested</a:t>
            </a:r>
            <a:r>
              <a:rPr lang="de-DE" altLang="de-DE" b="1" dirty="0"/>
              <a:t> (by the police) yesterday.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00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The Passive - 4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de-DE" b="1" dirty="0"/>
              <a:t>The police ___________________ (already + arrest) the drug dealers.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The police </a:t>
            </a:r>
            <a:r>
              <a:rPr lang="en-GB" altLang="de-DE" b="1" u="sng" dirty="0"/>
              <a:t>have already arrested</a:t>
            </a:r>
            <a:r>
              <a:rPr lang="en-GB" altLang="de-DE" b="1" dirty="0"/>
              <a:t> the drug dealers.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=&gt; Present perfect (simple)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Present perfect (simple) passive: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The drug dealers </a:t>
            </a:r>
            <a:r>
              <a:rPr lang="en-GB" altLang="de-DE" b="1" u="sng" dirty="0">
                <a:solidFill>
                  <a:srgbClr val="FF0000"/>
                </a:solidFill>
              </a:rPr>
              <a:t>have</a:t>
            </a:r>
            <a:r>
              <a:rPr lang="en-GB" altLang="de-DE" b="1" u="sng" dirty="0"/>
              <a:t> already </a:t>
            </a:r>
            <a:r>
              <a:rPr lang="en-GB" altLang="de-DE" b="1" u="sng" dirty="0">
                <a:solidFill>
                  <a:srgbClr val="FF0000"/>
                </a:solidFill>
              </a:rPr>
              <a:t>been</a:t>
            </a:r>
            <a:r>
              <a:rPr lang="en-GB" altLang="de-DE" b="1" u="sng" dirty="0"/>
              <a:t> arrested</a:t>
            </a:r>
            <a:r>
              <a:rPr lang="en-GB" altLang="de-DE" b="1" dirty="0"/>
              <a:t> (by the police).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80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The Passive - 5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de-DE" b="1" dirty="0"/>
              <a:t>The police ______________ (arrest</a:t>
            </a:r>
            <a:r>
              <a:rPr lang="en-GB" altLang="de-DE" b="1" u="sng" dirty="0"/>
              <a:t>)</a:t>
            </a:r>
            <a:r>
              <a:rPr lang="en-GB" altLang="de-DE" b="1" dirty="0"/>
              <a:t> the drug dealers when the bomb exploded.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The police </a:t>
            </a:r>
            <a:r>
              <a:rPr lang="en-GB" altLang="de-DE" b="1" u="sng" dirty="0"/>
              <a:t>were arresting</a:t>
            </a:r>
            <a:r>
              <a:rPr lang="en-GB" altLang="de-DE" b="1" dirty="0"/>
              <a:t> the drug dealers when the bomb exploded.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=&gt; Past </a:t>
            </a:r>
            <a:r>
              <a:rPr lang="de-DE" altLang="de-DE" b="1" dirty="0"/>
              <a:t>continuous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b="1" dirty="0"/>
              <a:t>Past continuous passive: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b="1" dirty="0"/>
              <a:t>The drug dealers </a:t>
            </a:r>
            <a:r>
              <a:rPr lang="de-DE" altLang="de-DE" b="1" u="sng" dirty="0">
                <a:solidFill>
                  <a:srgbClr val="FF0000"/>
                </a:solidFill>
              </a:rPr>
              <a:t>were being</a:t>
            </a:r>
            <a:r>
              <a:rPr lang="de-DE" altLang="de-DE" b="1" u="sng" dirty="0"/>
              <a:t> arrested</a:t>
            </a:r>
            <a:r>
              <a:rPr lang="de-DE" altLang="de-DE" b="1" dirty="0"/>
              <a:t> (by the police) when the bomb exploded.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09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The Passive - 6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de-DE" b="1" dirty="0"/>
              <a:t>Everybody was relieved because the police ____________ (arrest</a:t>
            </a:r>
            <a:r>
              <a:rPr lang="en-GB" altLang="de-DE" b="1" u="sng" dirty="0"/>
              <a:t>)</a:t>
            </a:r>
            <a:r>
              <a:rPr lang="en-GB" altLang="de-DE" b="1" dirty="0"/>
              <a:t> the drug dealers.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Everybody was relieved because the police </a:t>
            </a:r>
            <a:r>
              <a:rPr lang="en-GB" altLang="de-DE" b="1" u="sng" dirty="0"/>
              <a:t>had arrested</a:t>
            </a:r>
            <a:r>
              <a:rPr lang="en-GB" altLang="de-DE" b="1" dirty="0"/>
              <a:t> the drug dealers.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=&gt; </a:t>
            </a:r>
            <a:r>
              <a:rPr lang="de-AT" altLang="de-DE" b="1" dirty="0"/>
              <a:t>Past perfect</a:t>
            </a: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b="1" dirty="0"/>
              <a:t>Past perfect passive: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Everybody was relieved because the drug dealers </a:t>
            </a:r>
            <a:r>
              <a:rPr lang="de-DE" altLang="de-DE" b="1" u="sng" dirty="0">
                <a:solidFill>
                  <a:srgbClr val="FF0000"/>
                </a:solidFill>
              </a:rPr>
              <a:t>had</a:t>
            </a:r>
            <a:r>
              <a:rPr lang="de-DE" altLang="de-DE" b="1" u="sng" dirty="0"/>
              <a:t> </a:t>
            </a:r>
            <a:r>
              <a:rPr lang="de-DE" altLang="de-DE" b="1" u="sng" dirty="0">
                <a:solidFill>
                  <a:srgbClr val="FF0000"/>
                </a:solidFill>
              </a:rPr>
              <a:t>been</a:t>
            </a:r>
            <a:r>
              <a:rPr lang="de-DE" altLang="de-DE" b="1" u="sng" dirty="0"/>
              <a:t> arrested</a:t>
            </a:r>
            <a:r>
              <a:rPr lang="de-DE" altLang="de-DE" b="1" dirty="0"/>
              <a:t> (by the police).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08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The Passive - 7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de-DE" b="1" dirty="0"/>
              <a:t>The police ___________________ (arrest) the drug dealers tomorrow.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The police </a:t>
            </a:r>
            <a:r>
              <a:rPr lang="en-GB" altLang="de-DE" b="1" u="sng" dirty="0"/>
              <a:t>are going to arrest / will arrest</a:t>
            </a:r>
            <a:r>
              <a:rPr lang="en-GB" altLang="de-DE" b="1" dirty="0"/>
              <a:t> the drug dealers tomorrow.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b="1" dirty="0"/>
              <a:t>=&gt; </a:t>
            </a:r>
            <a:r>
              <a:rPr lang="de-AT" altLang="de-DE" b="1" dirty="0"/>
              <a:t>Future</a:t>
            </a: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endParaRPr lang="de-DE" altLang="de-DE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b="1" dirty="0"/>
              <a:t>Future passive: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de-DE" altLang="de-DE" b="1" dirty="0"/>
              <a:t>The drug dealers </a:t>
            </a:r>
            <a:r>
              <a:rPr lang="de-DE" altLang="de-DE" b="1" u="sng" dirty="0">
                <a:solidFill>
                  <a:srgbClr val="FF0000"/>
                </a:solidFill>
              </a:rPr>
              <a:t>are going to be</a:t>
            </a:r>
            <a:r>
              <a:rPr lang="de-DE" altLang="de-DE" b="1" u="sng" dirty="0"/>
              <a:t> arrested / </a:t>
            </a:r>
            <a:r>
              <a:rPr lang="de-DE" altLang="de-DE" b="1" u="sng" dirty="0">
                <a:solidFill>
                  <a:srgbClr val="FF0000"/>
                </a:solidFill>
              </a:rPr>
              <a:t>will be </a:t>
            </a:r>
            <a:r>
              <a:rPr lang="de-DE" altLang="de-DE" b="1" u="sng" dirty="0"/>
              <a:t>arrested</a:t>
            </a:r>
            <a:r>
              <a:rPr lang="de-DE" altLang="de-DE" b="1" dirty="0"/>
              <a:t> (by the police) tomorrow.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400" b="1" dirty="0"/>
          </a:p>
          <a:p>
            <a:pPr marL="0" indent="0">
              <a:buNone/>
            </a:pPr>
            <a:endParaRPr lang="en-US" sz="8000" dirty="0"/>
          </a:p>
          <a:p>
            <a:pPr marL="0" indent="0">
              <a:buNone/>
            </a:pPr>
            <a:endParaRPr lang="en-US" sz="8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35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dirty="0"/>
              <a:t>Passive</a:t>
            </a:r>
            <a:r>
              <a:rPr lang="en-GB" altLang="de-DE" sz="4400" dirty="0"/>
              <a:t> forms - 9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000" b="1" dirty="0"/>
              <a:t>GOLDEN RULE FOR FORMING THE PASSIVE: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en-GB" altLang="de-DE" sz="2000" b="1" dirty="0">
                <a:solidFill>
                  <a:srgbClr val="FF0000"/>
                </a:solidFill>
              </a:rPr>
              <a:t>TO BE </a:t>
            </a:r>
            <a:r>
              <a:rPr lang="en-GB" altLang="de-DE" sz="2000" b="1" dirty="0"/>
              <a:t>(in the relevant tense) + </a:t>
            </a:r>
            <a:r>
              <a:rPr lang="en-GB" altLang="de-DE" sz="2000" b="1" dirty="0">
                <a:solidFill>
                  <a:srgbClr val="FF0000"/>
                </a:solidFill>
              </a:rPr>
              <a:t>PAST PARTICIPLE (of the verb)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000" b="1" dirty="0"/>
              <a:t>NOTE:</a:t>
            </a:r>
          </a:p>
          <a:p>
            <a:r>
              <a:rPr lang="en-GB" altLang="de-DE" sz="2000" b="1" dirty="0"/>
              <a:t>Continuous tenses must include the word “</a:t>
            </a:r>
            <a:r>
              <a:rPr lang="en-GB" altLang="de-DE" sz="2000" b="1" dirty="0">
                <a:solidFill>
                  <a:srgbClr val="FF0000"/>
                </a:solidFill>
              </a:rPr>
              <a:t>being</a:t>
            </a:r>
            <a:r>
              <a:rPr lang="en-GB" altLang="de-DE" sz="2000" b="1" dirty="0"/>
              <a:t>” (e.g. present continuous: </a:t>
            </a:r>
            <a:r>
              <a:rPr lang="en-GB" altLang="de-DE" sz="2000" b="1" dirty="0">
                <a:solidFill>
                  <a:srgbClr val="FF0000"/>
                </a:solidFill>
              </a:rPr>
              <a:t>are being</a:t>
            </a:r>
            <a:r>
              <a:rPr lang="en-GB" altLang="de-DE" sz="2000" b="1" dirty="0"/>
              <a:t> arrested; past continuous: </a:t>
            </a:r>
            <a:r>
              <a:rPr lang="en-GB" altLang="de-DE" sz="2000" b="1" dirty="0">
                <a:solidFill>
                  <a:srgbClr val="FF0000"/>
                </a:solidFill>
              </a:rPr>
              <a:t>were being </a:t>
            </a:r>
            <a:r>
              <a:rPr lang="en-GB" altLang="de-DE" sz="2000" b="1" dirty="0"/>
              <a:t>arrested)</a:t>
            </a:r>
          </a:p>
          <a:p>
            <a:r>
              <a:rPr lang="en-GB" altLang="de-DE" sz="2000" b="1" dirty="0"/>
              <a:t>Perfect tense must include the word “</a:t>
            </a:r>
            <a:r>
              <a:rPr lang="en-GB" altLang="de-DE" sz="2000" b="1" dirty="0">
                <a:solidFill>
                  <a:srgbClr val="FF0000"/>
                </a:solidFill>
              </a:rPr>
              <a:t>been</a:t>
            </a:r>
            <a:r>
              <a:rPr lang="en-GB" altLang="de-DE" sz="2000" b="1" dirty="0"/>
              <a:t>” preceded by “</a:t>
            </a:r>
            <a:r>
              <a:rPr lang="en-GB" altLang="de-DE" sz="2000" b="1" dirty="0">
                <a:solidFill>
                  <a:srgbClr val="FF0000"/>
                </a:solidFill>
              </a:rPr>
              <a:t>has / have /had</a:t>
            </a:r>
            <a:r>
              <a:rPr lang="en-GB" altLang="de-DE" sz="2000" b="1" dirty="0"/>
              <a:t>” (e.g. present perfect: </a:t>
            </a:r>
            <a:r>
              <a:rPr lang="en-GB" altLang="de-DE" sz="2000" b="1" dirty="0">
                <a:solidFill>
                  <a:srgbClr val="FF0000"/>
                </a:solidFill>
              </a:rPr>
              <a:t>have/has been </a:t>
            </a:r>
            <a:r>
              <a:rPr lang="en-GB" altLang="de-DE" sz="2000" b="1" dirty="0"/>
              <a:t>arrested; past perfect: </a:t>
            </a:r>
            <a:r>
              <a:rPr lang="en-GB" altLang="de-DE" sz="2000" b="1" dirty="0">
                <a:solidFill>
                  <a:srgbClr val="FF0000"/>
                </a:solidFill>
              </a:rPr>
              <a:t>had been </a:t>
            </a:r>
            <a:r>
              <a:rPr lang="en-GB" altLang="de-DE" sz="2000" b="1" dirty="0"/>
              <a:t>arrested)</a:t>
            </a:r>
          </a:p>
          <a:p>
            <a:r>
              <a:rPr lang="en-GB" altLang="de-DE" sz="2000" b="1" dirty="0"/>
              <a:t>There is no present perfect continuous of the passive – use the present perfect (simple) for the corresponding passive form e.g.</a:t>
            </a:r>
          </a:p>
          <a:p>
            <a:pPr marL="0" indent="0">
              <a:buNone/>
            </a:pPr>
            <a:r>
              <a:rPr lang="en-GB" altLang="de-DE" sz="2000" b="1" dirty="0"/>
              <a:t>	John </a:t>
            </a:r>
            <a:r>
              <a:rPr lang="en-GB" altLang="de-DE" sz="2000" b="1" dirty="0">
                <a:solidFill>
                  <a:srgbClr val="FF0000"/>
                </a:solidFill>
              </a:rPr>
              <a:t>has been teaching </a:t>
            </a:r>
            <a:r>
              <a:rPr lang="en-GB" altLang="de-DE" sz="2000" b="1" dirty="0"/>
              <a:t>us English for three months </a:t>
            </a:r>
          </a:p>
          <a:p>
            <a:pPr marL="0" indent="0">
              <a:buNone/>
            </a:pPr>
            <a:r>
              <a:rPr lang="en-GB" altLang="de-DE" sz="2000" b="1" dirty="0"/>
              <a:t>	=&gt; We </a:t>
            </a:r>
            <a:r>
              <a:rPr lang="en-GB" altLang="de-DE" sz="2000" b="1" dirty="0">
                <a:solidFill>
                  <a:srgbClr val="FF0000"/>
                </a:solidFill>
              </a:rPr>
              <a:t>have been taught </a:t>
            </a:r>
            <a:r>
              <a:rPr lang="en-GB" altLang="de-DE" sz="2000" b="1" dirty="0"/>
              <a:t>English by John for three months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000" b="1" dirty="0"/>
              <a:t>The agent (the person or thing that is performing the action)  is expressed in passive sentences by using the preposition </a:t>
            </a:r>
            <a:r>
              <a:rPr lang="en-GB" altLang="de-DE" sz="2000" b="1" i="1" dirty="0"/>
              <a:t>by</a:t>
            </a:r>
            <a:r>
              <a:rPr lang="en-GB" altLang="de-DE" sz="2000" b="1" dirty="0"/>
              <a:t>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200" b="1" dirty="0"/>
          </a:p>
          <a:p>
            <a:pPr marL="857250" lvl="2" indent="0">
              <a:buFont typeface="Wingdings" panose="05000000000000000000" pitchFamily="2" charset="2"/>
              <a:buNone/>
            </a:pPr>
            <a:endParaRPr lang="en-GB" altLang="de-DE" sz="2800" dirty="0"/>
          </a:p>
        </p:txBody>
      </p:sp>
    </p:spTree>
    <p:extLst>
      <p:ext uri="{BB962C8B-B14F-4D97-AF65-F5344CB8AC3E}">
        <p14:creationId xmlns:p14="http://schemas.microsoft.com/office/powerpoint/2010/main" val="300847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de-DE" dirty="0"/>
              <a:t>Passive</a:t>
            </a:r>
            <a:r>
              <a:rPr lang="en-GB" altLang="de-DE" sz="4400" dirty="0"/>
              <a:t> forms – 10 – Basic modals</a:t>
            </a:r>
            <a:endParaRPr lang="en-GB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en-GB" altLang="de-DE" sz="2700" b="1" dirty="0"/>
              <a:t>The Ministry of the Interior </a:t>
            </a:r>
            <a:r>
              <a:rPr lang="en-GB" altLang="de-DE" sz="2700" b="1" u="sng" dirty="0"/>
              <a:t>has to / had to / must / should / ought to / can / could / may / might buy</a:t>
            </a:r>
            <a:r>
              <a:rPr lang="en-GB" altLang="de-DE" sz="2700" b="1" dirty="0"/>
              <a:t> new police cars for police stations.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700" b="1" dirty="0"/>
              <a:t>=&gt; Modal verbs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2700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700" b="1" dirty="0"/>
              <a:t>Modal passive: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700" b="1" dirty="0"/>
              <a:t>New police cars </a:t>
            </a:r>
            <a:r>
              <a:rPr lang="en-GB" altLang="de-DE" sz="2700" b="1" u="sng" dirty="0"/>
              <a:t>have to / had to / must / should / ought to / can / could / may / might be bought</a:t>
            </a:r>
            <a:r>
              <a:rPr lang="en-GB" altLang="de-DE" sz="2700" b="1" dirty="0"/>
              <a:t> by the Ministry of the Interior for police stations.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de-DE" sz="2700" b="1" dirty="0"/>
              <a:t>A new police car </a:t>
            </a:r>
            <a:r>
              <a:rPr lang="en-GB" altLang="de-DE" sz="2700" b="1" u="sng" dirty="0"/>
              <a:t>has to / had to / must / should / ought to / can / could / may / might buy be bought</a:t>
            </a:r>
            <a:r>
              <a:rPr lang="en-GB" altLang="de-DE" sz="2700" b="1" dirty="0"/>
              <a:t> by the Ministry of the Interior for our police station.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altLang="de-DE" sz="3200" b="1" dirty="0"/>
          </a:p>
          <a:p>
            <a:pPr marL="857250" lvl="2" indent="0">
              <a:buFont typeface="Wingdings" panose="05000000000000000000" pitchFamily="2" charset="2"/>
              <a:buNone/>
            </a:pPr>
            <a:endParaRPr lang="en-GB" altLang="de-DE" sz="2800" dirty="0"/>
          </a:p>
        </p:txBody>
      </p:sp>
    </p:spTree>
    <p:extLst>
      <p:ext uri="{BB962C8B-B14F-4D97-AF65-F5344CB8AC3E}">
        <p14:creationId xmlns:p14="http://schemas.microsoft.com/office/powerpoint/2010/main" val="386662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828</Words>
  <Application>Microsoft Office PowerPoint</Application>
  <PresentationFormat>Widescreen</PresentationFormat>
  <Paragraphs>97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The Passive - 1</vt:lpstr>
      <vt:lpstr>The Passive - 2</vt:lpstr>
      <vt:lpstr>The Passive - 3</vt:lpstr>
      <vt:lpstr>The Passive - 4</vt:lpstr>
      <vt:lpstr>The Passive - 5</vt:lpstr>
      <vt:lpstr>The Passive - 6</vt:lpstr>
      <vt:lpstr>The Passive - 7</vt:lpstr>
      <vt:lpstr>Passive forms - 9</vt:lpstr>
      <vt:lpstr>Passive forms – 10 – Basic modals</vt:lpstr>
      <vt:lpstr>Modals forms – 11</vt:lpstr>
      <vt:lpstr>Passive forms – 12 – Modal Perfect forms</vt:lpstr>
    </vt:vector>
  </TitlesOfParts>
  <Company>FH Wiener Neustadt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Report-writing English I</dc:title>
  <dc:creator>Lacchini Jennifer</dc:creator>
  <cp:lastModifiedBy>Buczak John</cp:lastModifiedBy>
  <cp:revision>58</cp:revision>
  <dcterms:created xsi:type="dcterms:W3CDTF">2015-10-21T11:09:52Z</dcterms:created>
  <dcterms:modified xsi:type="dcterms:W3CDTF">2023-06-02T13:52:06Z</dcterms:modified>
</cp:coreProperties>
</file>