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9" r:id="rId3"/>
    <p:sldId id="277" r:id="rId4"/>
    <p:sldId id="271" r:id="rId5"/>
    <p:sldId id="269" r:id="rId6"/>
    <p:sldId id="258" r:id="rId7"/>
    <p:sldId id="259" r:id="rId8"/>
    <p:sldId id="260" r:id="rId9"/>
    <p:sldId id="261" r:id="rId10"/>
    <p:sldId id="270" r:id="rId11"/>
    <p:sldId id="264" r:id="rId12"/>
    <p:sldId id="278" r:id="rId13"/>
    <p:sldId id="280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4660"/>
  </p:normalViewPr>
  <p:slideViewPr>
    <p:cSldViewPr snapToGrid="0">
      <p:cViewPr varScale="1">
        <p:scale>
          <a:sx n="60" d="100"/>
          <a:sy n="60" d="100"/>
        </p:scale>
        <p:origin x="8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19.04.2023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tenses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Explain the difference in meaning between the following: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Past simple: The robber </a:t>
            </a:r>
            <a:r>
              <a:rPr lang="en-GB" sz="3200" b="1" dirty="0"/>
              <a:t>opened</a:t>
            </a:r>
            <a:r>
              <a:rPr lang="en-GB" sz="3200" dirty="0"/>
              <a:t> the safe.		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Past continuous: The robber </a:t>
            </a:r>
            <a:r>
              <a:rPr lang="en-GB" sz="3200" b="1" dirty="0"/>
              <a:t>was opening </a:t>
            </a:r>
            <a:r>
              <a:rPr lang="en-GB" sz="3200" dirty="0"/>
              <a:t>the safe.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Present perfect: The robber </a:t>
            </a:r>
            <a:r>
              <a:rPr lang="en-GB" sz="3200" b="1" dirty="0"/>
              <a:t>has opened</a:t>
            </a:r>
            <a:r>
              <a:rPr lang="en-GB" sz="3200" dirty="0"/>
              <a:t> the safe.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/>
              <a:t>Past </a:t>
            </a:r>
            <a:r>
              <a:rPr lang="en-GB" dirty="0"/>
              <a:t>Continuous - Uses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GB" altLang="de-DE" dirty="0"/>
              <a:t>What is the difference in meaning between the following?</a:t>
            </a:r>
          </a:p>
          <a:p>
            <a:pPr marL="0" indent="0">
              <a:buNone/>
              <a:defRPr/>
            </a:pPr>
            <a:r>
              <a:rPr lang="en-GB" dirty="0"/>
              <a:t>	When inspector arrived, we </a:t>
            </a:r>
            <a:r>
              <a:rPr lang="en-GB" b="1" dirty="0"/>
              <a:t>had</a:t>
            </a:r>
            <a:r>
              <a:rPr lang="en-GB" dirty="0"/>
              <a:t> a meeting.</a:t>
            </a:r>
          </a:p>
          <a:p>
            <a:pPr marL="0" indent="0">
              <a:buNone/>
              <a:defRPr/>
            </a:pPr>
            <a:r>
              <a:rPr lang="en-GB" dirty="0"/>
              <a:t>	When the inspector arrived, we </a:t>
            </a:r>
            <a:r>
              <a:rPr lang="en-GB" b="1" dirty="0"/>
              <a:t>were having </a:t>
            </a:r>
            <a:r>
              <a:rPr lang="en-GB" dirty="0"/>
              <a:t>a meeting.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b="1" dirty="0"/>
              <a:t>	</a:t>
            </a:r>
            <a:endParaRPr lang="de-AT" dirty="0"/>
          </a:p>
          <a:p>
            <a:r>
              <a:rPr lang="en-GB" altLang="de-DE" b="1" dirty="0"/>
              <a:t>In the first case the meeting started after the inspector‘s arrival. Use of the past simple indicates the </a:t>
            </a:r>
            <a:r>
              <a:rPr lang="en-GB" altLang="de-DE" b="1" u="sng" dirty="0"/>
              <a:t>next</a:t>
            </a:r>
            <a:r>
              <a:rPr lang="en-GB" altLang="de-DE" b="1" dirty="0"/>
              <a:t> action in a sequence.</a:t>
            </a:r>
          </a:p>
          <a:p>
            <a:r>
              <a:rPr lang="en-GB" altLang="de-DE" b="1" dirty="0"/>
              <a:t>In the second case the meeting was already going on at the moment when the inspector arrived. Use of the past continuous indicates an action already in progress at a point in the past.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de-DE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3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Continuous – Questions and Negatives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dirty="0"/>
              <a:t>Questions and negatives in the present continuous are formed </a:t>
            </a:r>
            <a:r>
              <a:rPr lang="en-GB" altLang="de-DE" b="1" u="sng" dirty="0"/>
              <a:t>WITHOUT</a:t>
            </a:r>
            <a:r>
              <a:rPr lang="en-GB" altLang="de-DE" b="1" dirty="0"/>
              <a:t> DID. </a:t>
            </a:r>
            <a:r>
              <a:rPr lang="en-GB" altLang="de-DE" dirty="0"/>
              <a:t>Instead:</a:t>
            </a:r>
            <a:endParaRPr lang="de-AT" altLang="de-DE" dirty="0"/>
          </a:p>
          <a:p>
            <a:pPr>
              <a:buFont typeface="Wingdings" panose="05000000000000000000" pitchFamily="2" charset="2"/>
              <a:buNone/>
            </a:pPr>
            <a:r>
              <a:rPr lang="en-GB" b="1" dirty="0"/>
              <a:t>NEGATIVES: </a:t>
            </a:r>
            <a:r>
              <a:rPr lang="en-GB" dirty="0"/>
              <a:t>Just add “not” between the two parts of the verb: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They </a:t>
            </a:r>
            <a:r>
              <a:rPr lang="en-GB" b="1" dirty="0"/>
              <a:t>were </a:t>
            </a:r>
            <a:r>
              <a:rPr lang="en-GB" b="1" u="sng" dirty="0"/>
              <a:t>not</a:t>
            </a:r>
            <a:r>
              <a:rPr lang="en-GB" b="1" dirty="0"/>
              <a:t> watching </a:t>
            </a:r>
            <a:r>
              <a:rPr lang="en-GB" dirty="0"/>
              <a:t>television.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b="1" dirty="0"/>
              <a:t>QUESTIONS: </a:t>
            </a:r>
            <a:r>
              <a:rPr lang="en-GB" dirty="0"/>
              <a:t>Put “was/were” at the start of the question or straight after any question words if used: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</a:t>
            </a:r>
            <a:r>
              <a:rPr lang="en-GB" b="1" u="sng" dirty="0"/>
              <a:t>Were</a:t>
            </a:r>
            <a:r>
              <a:rPr lang="en-GB" b="1" dirty="0"/>
              <a:t> they watching </a:t>
            </a:r>
            <a:r>
              <a:rPr lang="en-GB" dirty="0"/>
              <a:t>television at the time of the murder?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What </a:t>
            </a:r>
            <a:r>
              <a:rPr lang="en-GB" b="1" u="sng" dirty="0"/>
              <a:t>were</a:t>
            </a:r>
            <a:r>
              <a:rPr lang="en-GB" b="1" dirty="0"/>
              <a:t> they watching </a:t>
            </a:r>
            <a:r>
              <a:rPr lang="en-GB" dirty="0"/>
              <a:t>at the time of the murder?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Who </a:t>
            </a:r>
            <a:r>
              <a:rPr lang="en-GB" b="1" u="sng" dirty="0"/>
              <a:t>was</a:t>
            </a:r>
            <a:r>
              <a:rPr lang="en-GB" b="1" dirty="0"/>
              <a:t> watching </a:t>
            </a:r>
            <a:r>
              <a:rPr lang="en-GB" dirty="0"/>
              <a:t>television at the time of the murder?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1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tenses – present perfect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40000" lnSpcReduction="20000"/>
          </a:bodyPr>
          <a:lstStyle/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Present perfect: The robber </a:t>
            </a:r>
            <a:r>
              <a:rPr lang="en-GB" sz="5000" b="1" dirty="0"/>
              <a:t>has opened</a:t>
            </a:r>
            <a:r>
              <a:rPr lang="en-GB" sz="5000" dirty="0"/>
              <a:t> the safe </a:t>
            </a:r>
            <a:r>
              <a:rPr lang="en-GB" sz="5000" i="1" dirty="0"/>
              <a:t>(= The robber opened the safe and it is open </a:t>
            </a:r>
            <a:r>
              <a:rPr lang="en-GB" sz="5000" i="1" u="sng" dirty="0"/>
              <a:t>now</a:t>
            </a:r>
            <a:r>
              <a:rPr lang="en-GB" sz="50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Use the present perfect simple to talk about </a:t>
            </a:r>
            <a:r>
              <a:rPr lang="en-GB" sz="5000" b="1" dirty="0"/>
              <a:t>actions in the past which have a connection to the present (or relevance for the present). </a:t>
            </a:r>
            <a:r>
              <a:rPr lang="en-GB" sz="5000" dirty="0"/>
              <a:t>Further examples: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The police </a:t>
            </a:r>
            <a:r>
              <a:rPr lang="en-GB" sz="5000" b="1" dirty="0"/>
              <a:t>have arrested</a:t>
            </a:r>
            <a:r>
              <a:rPr lang="en-GB" sz="5000" dirty="0"/>
              <a:t> the thief </a:t>
            </a:r>
            <a:r>
              <a:rPr lang="en-GB" sz="5000" i="1" dirty="0"/>
              <a:t>(= The police arrested the thief and he is in the police car or in custody </a:t>
            </a:r>
            <a:r>
              <a:rPr lang="en-GB" sz="5000" i="1" u="sng" dirty="0"/>
              <a:t>now</a:t>
            </a:r>
            <a:r>
              <a:rPr lang="en-GB" sz="50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We </a:t>
            </a:r>
            <a:r>
              <a:rPr lang="en-GB" sz="5000" b="1" dirty="0"/>
              <a:t>have drunk* </a:t>
            </a:r>
            <a:r>
              <a:rPr lang="en-GB" sz="5000" dirty="0"/>
              <a:t>two bottles of wine (</a:t>
            </a:r>
            <a:r>
              <a:rPr lang="en-GB" sz="5000" i="1" dirty="0"/>
              <a:t>= We drank the wine and </a:t>
            </a:r>
            <a:r>
              <a:rPr lang="en-GB" sz="5000" i="1" u="sng" dirty="0"/>
              <a:t>now</a:t>
            </a:r>
            <a:r>
              <a:rPr lang="en-GB" sz="5000" i="1" dirty="0"/>
              <a:t> there are empty bottles in front of us and/or we are feeling a little tipsy</a:t>
            </a:r>
            <a:r>
              <a:rPr lang="en-GB" sz="50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I </a:t>
            </a:r>
            <a:r>
              <a:rPr lang="en-GB" sz="5000" b="1" dirty="0"/>
              <a:t>have driven* </a:t>
            </a:r>
            <a:r>
              <a:rPr lang="en-GB" sz="5000" dirty="0"/>
              <a:t>across the border into Austria in </a:t>
            </a:r>
            <a:r>
              <a:rPr lang="en-GB" sz="5000" dirty="0" err="1"/>
              <a:t>Walserberg</a:t>
            </a:r>
            <a:r>
              <a:rPr lang="en-GB" sz="5000" dirty="0"/>
              <a:t> </a:t>
            </a:r>
            <a:r>
              <a:rPr lang="en-GB" sz="5000" i="1" dirty="0"/>
              <a:t>(= I drove across the border and </a:t>
            </a:r>
            <a:r>
              <a:rPr lang="en-GB" sz="5000" i="1" u="sng" dirty="0"/>
              <a:t>now</a:t>
            </a:r>
            <a:r>
              <a:rPr lang="en-GB" sz="5000" i="1" dirty="0"/>
              <a:t> I am in Austria in </a:t>
            </a:r>
            <a:r>
              <a:rPr lang="en-GB" sz="5000" i="1" dirty="0" err="1"/>
              <a:t>Walserberg</a:t>
            </a:r>
            <a:r>
              <a:rPr lang="en-GB" sz="50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dirty="0"/>
              <a:t>Diana </a:t>
            </a:r>
            <a:r>
              <a:rPr lang="en-GB" sz="5000" b="1" dirty="0"/>
              <a:t>has been* </a:t>
            </a:r>
            <a:r>
              <a:rPr lang="en-GB" sz="5000" dirty="0"/>
              <a:t>a student for four years (from 2018 until now)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5000" b="1" dirty="0">
                <a:solidFill>
                  <a:srgbClr val="FF0000"/>
                </a:solidFill>
              </a:rPr>
              <a:t>*Remember the irregular verb forms (the third form is the past participle, e.g. drink – drank – </a:t>
            </a:r>
            <a:r>
              <a:rPr lang="en-GB" sz="5000" b="1" u="sng" dirty="0">
                <a:solidFill>
                  <a:srgbClr val="FF0000"/>
                </a:solidFill>
              </a:rPr>
              <a:t>drunk</a:t>
            </a:r>
            <a:r>
              <a:rPr lang="en-GB" sz="5000" b="1" dirty="0">
                <a:solidFill>
                  <a:srgbClr val="FF0000"/>
                </a:solidFill>
              </a:rPr>
              <a:t>; drive – drove – </a:t>
            </a:r>
            <a:r>
              <a:rPr lang="en-GB" sz="5000" b="1" u="sng" dirty="0">
                <a:solidFill>
                  <a:srgbClr val="FF0000"/>
                </a:solidFill>
              </a:rPr>
              <a:t>driven</a:t>
            </a:r>
            <a:r>
              <a:rPr lang="en-GB" sz="5000" b="1" dirty="0">
                <a:solidFill>
                  <a:srgbClr val="FF0000"/>
                </a:solidFill>
              </a:rPr>
              <a:t>)!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07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tenses – present perfect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sz="2600" dirty="0"/>
              <a:t>The present perfect is also used to </a:t>
            </a:r>
            <a:r>
              <a:rPr lang="en-US" altLang="de-DE" sz="2600" dirty="0"/>
              <a:t>to announce news or describe a situation which is a new development for the speaker and/or the listener.</a:t>
            </a:r>
            <a:endParaRPr lang="de-AT" altLang="de-DE" sz="2600" dirty="0"/>
          </a:p>
          <a:p>
            <a:pPr marL="0" indent="0"/>
            <a:r>
              <a:rPr lang="en-US" altLang="de-DE" sz="2600" dirty="0"/>
              <a:t> Look! She </a:t>
            </a:r>
            <a:r>
              <a:rPr lang="en-US" altLang="de-DE" sz="2600" b="1" dirty="0"/>
              <a:t>has dyed</a:t>
            </a:r>
            <a:r>
              <a:rPr lang="en-US" altLang="de-DE" sz="2600" dirty="0"/>
              <a:t> her hair green.</a:t>
            </a:r>
            <a:endParaRPr lang="de-AT" altLang="de-DE" sz="2600" dirty="0"/>
          </a:p>
          <a:p>
            <a:pPr marL="0" indent="0"/>
            <a:r>
              <a:rPr lang="en-US" altLang="de-DE" sz="2600" dirty="0"/>
              <a:t> </a:t>
            </a:r>
            <a:r>
              <a:rPr lang="en-US" altLang="de-DE" sz="2600" b="1" dirty="0"/>
              <a:t>Have</a:t>
            </a:r>
            <a:r>
              <a:rPr lang="en-US" altLang="de-DE" sz="2600" dirty="0"/>
              <a:t> you </a:t>
            </a:r>
            <a:r>
              <a:rPr lang="en-US" altLang="de-DE" sz="2600" b="1" dirty="0"/>
              <a:t>heard</a:t>
            </a:r>
            <a:r>
              <a:rPr lang="en-US" altLang="de-DE" sz="2600" dirty="0"/>
              <a:t> the latest news? Anna </a:t>
            </a:r>
            <a:r>
              <a:rPr lang="en-US" altLang="de-DE" sz="2600" b="1" dirty="0"/>
              <a:t>has sold</a:t>
            </a:r>
            <a:r>
              <a:rPr lang="en-US" altLang="de-DE" sz="2600" dirty="0"/>
              <a:t> her car.</a:t>
            </a:r>
          </a:p>
          <a:p>
            <a:pPr marL="0" indent="0">
              <a:buNone/>
            </a:pPr>
            <a:endParaRPr lang="en-US" altLang="de-DE" sz="2600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de-DE" sz="2600" dirty="0"/>
              <a:t>BUT </a:t>
            </a:r>
            <a:r>
              <a:rPr lang="en-US" altLang="de-DE" sz="2400" dirty="0"/>
              <a:t>as soon as a time expression from slide (4) is added to any of the examples on this and the previous slide, the </a:t>
            </a:r>
            <a:r>
              <a:rPr lang="en-US" altLang="de-DE" sz="2400" b="1" u="sng" dirty="0"/>
              <a:t>Past Simple</a:t>
            </a:r>
            <a:r>
              <a:rPr lang="en-US" altLang="de-DE" sz="2400" dirty="0"/>
              <a:t> must be used, e.g. </a:t>
            </a:r>
            <a:endParaRPr lang="de-AT" altLang="de-DE" sz="2400" dirty="0"/>
          </a:p>
          <a:p>
            <a:pPr marL="0" indent="0"/>
            <a:r>
              <a:rPr lang="en-US" altLang="de-DE" sz="2400" dirty="0"/>
              <a:t> Peter </a:t>
            </a:r>
            <a:r>
              <a:rPr lang="en-US" altLang="de-DE" sz="2400" b="1" dirty="0"/>
              <a:t>has broken </a:t>
            </a:r>
            <a:r>
              <a:rPr lang="en-US" altLang="de-DE" sz="2400" dirty="0"/>
              <a:t>his arm. 		BUT: Peter </a:t>
            </a:r>
            <a:r>
              <a:rPr lang="en-US" altLang="de-DE" sz="2400" b="1" dirty="0"/>
              <a:t>broke</a:t>
            </a:r>
            <a:r>
              <a:rPr lang="en-US" altLang="de-DE" sz="2400" dirty="0"/>
              <a:t> his arm </a:t>
            </a:r>
            <a:r>
              <a:rPr lang="en-US" altLang="de-DE" sz="2400" b="1" i="1" dirty="0"/>
              <a:t>yesterday</a:t>
            </a:r>
            <a:r>
              <a:rPr lang="en-US" altLang="de-DE" sz="2400" dirty="0"/>
              <a:t>.</a:t>
            </a:r>
          </a:p>
          <a:p>
            <a:pPr marL="0" indent="0"/>
            <a:r>
              <a:rPr lang="en-US" altLang="de-DE" sz="2400" dirty="0"/>
              <a:t> </a:t>
            </a:r>
            <a:r>
              <a:rPr lang="en-US" altLang="de-DE" sz="2400" b="1" dirty="0"/>
              <a:t>Have</a:t>
            </a:r>
            <a:r>
              <a:rPr lang="en-US" altLang="de-DE" sz="2400" dirty="0"/>
              <a:t> you </a:t>
            </a:r>
            <a:r>
              <a:rPr lang="en-US" altLang="de-DE" sz="2400" b="1" dirty="0"/>
              <a:t>lost</a:t>
            </a:r>
            <a:r>
              <a:rPr lang="en-US" altLang="de-DE" sz="2400" dirty="0"/>
              <a:t> your keys?		BUT: </a:t>
            </a:r>
            <a:r>
              <a:rPr lang="en-US" altLang="de-DE" sz="2400" b="1" i="1" dirty="0"/>
              <a:t>When</a:t>
            </a:r>
            <a:r>
              <a:rPr lang="en-US" altLang="de-DE" sz="2400" dirty="0"/>
              <a:t> </a:t>
            </a:r>
            <a:r>
              <a:rPr lang="en-US" altLang="de-DE" sz="2400" b="1" dirty="0"/>
              <a:t>did</a:t>
            </a:r>
            <a:r>
              <a:rPr lang="en-US" altLang="de-DE" sz="2400" dirty="0"/>
              <a:t> you </a:t>
            </a:r>
            <a:r>
              <a:rPr lang="en-US" altLang="de-DE" sz="2400" b="1" dirty="0"/>
              <a:t>lose</a:t>
            </a:r>
            <a:r>
              <a:rPr lang="en-US" altLang="de-DE" sz="2400" dirty="0"/>
              <a:t> your keys?</a:t>
            </a:r>
          </a:p>
          <a:p>
            <a:pPr marL="0" indent="0"/>
            <a:r>
              <a:rPr lang="en-US" altLang="de-DE" sz="2400" dirty="0"/>
              <a:t> Anna </a:t>
            </a:r>
            <a:r>
              <a:rPr lang="en-US" altLang="de-DE" sz="2400" b="1" dirty="0"/>
              <a:t>has sold </a:t>
            </a:r>
            <a:r>
              <a:rPr lang="en-US" altLang="de-DE" sz="2400" dirty="0"/>
              <a:t>her car. 		BUT: Anna </a:t>
            </a:r>
            <a:r>
              <a:rPr lang="en-US" altLang="de-DE" sz="2400" b="1" dirty="0"/>
              <a:t>sold</a:t>
            </a:r>
            <a:r>
              <a:rPr lang="en-US" altLang="de-DE" sz="2400" dirty="0"/>
              <a:t> her car </a:t>
            </a:r>
            <a:r>
              <a:rPr lang="en-US" altLang="de-DE" sz="2400" b="1" i="1" dirty="0"/>
              <a:t>two weeks ago</a:t>
            </a:r>
            <a:r>
              <a:rPr lang="en-US" altLang="de-DE" sz="2400" dirty="0"/>
              <a:t>.</a:t>
            </a:r>
            <a:endParaRPr lang="de-AT" altLang="de-DE" sz="2400" dirty="0"/>
          </a:p>
          <a:p>
            <a:pPr marL="0" indent="0">
              <a:buNone/>
            </a:pPr>
            <a:endParaRPr lang="de-AT" altLang="de-DE" sz="26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4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Time expressions used with the present 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949AA-900C-435C-97B2-45667C07AA3D}"/>
              </a:ext>
            </a:extLst>
          </p:cNvPr>
          <p:cNvSpPr txBox="1"/>
          <p:nvPr/>
        </p:nvSpPr>
        <p:spPr>
          <a:xfrm>
            <a:off x="3048000" y="32465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new product: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99AA0-17BB-480F-8D37-98EC8DA7D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This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already / just / never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</a:t>
            </a:r>
            <a:r>
              <a:rPr kumimoji="0" lang="de-DE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de-DE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This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 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lately  / recently</a:t>
            </a:r>
            <a:r>
              <a:rPr kumimoji="0" lang="de-DE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This gang </a:t>
            </a:r>
            <a:r>
              <a:rPr lang="en-US" altLang="de-DE" sz="2200" u="sng" kern="0" dirty="0">
                <a:solidFill>
                  <a:srgbClr val="000000"/>
                </a:solidFill>
                <a:latin typeface="Tahoma"/>
              </a:rPr>
              <a:t>has robbed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a bank </a:t>
            </a:r>
            <a:r>
              <a:rPr lang="en-US" altLang="de-DE" sz="2200" b="1" kern="0" dirty="0">
                <a:solidFill>
                  <a:srgbClr val="000000"/>
                </a:solidFill>
                <a:latin typeface="Tahoma"/>
              </a:rPr>
              <a:t>in the meantime</a:t>
            </a: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This gang </a:t>
            </a:r>
            <a:r>
              <a:rPr lang="en-US" altLang="de-DE" sz="2200" u="sng" kern="0" dirty="0">
                <a:solidFill>
                  <a:srgbClr val="000000"/>
                </a:solidFill>
                <a:latin typeface="Tahoma"/>
              </a:rPr>
              <a:t>has robbed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two banks </a:t>
            </a:r>
            <a:r>
              <a:rPr lang="en-US" altLang="de-DE" sz="2200" b="1" kern="0" dirty="0">
                <a:solidFill>
                  <a:srgbClr val="000000"/>
                </a:solidFill>
                <a:latin typeface="Tahoma"/>
              </a:rPr>
              <a:t>in the last/past 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four weeks</a:t>
            </a: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de-DE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This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 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de-DE" altLang="de-DE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two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banks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so far</a:t>
            </a: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 / </a:t>
            </a:r>
            <a:r>
              <a:rPr lang="en-GB" altLang="de-DE" sz="2200" b="1" kern="0" dirty="0">
                <a:solidFill>
                  <a:srgbClr val="000000"/>
                </a:solidFill>
                <a:latin typeface="Tahoma"/>
              </a:rPr>
              <a:t>up to now</a:t>
            </a: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.</a:t>
            </a:r>
            <a:endParaRPr kumimoji="0" lang="de-DE" altLang="de-DE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defRPr/>
            </a:pP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 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This gang </a:t>
            </a:r>
            <a:r>
              <a:rPr lang="en-US" altLang="de-DE" sz="2200" u="sng" kern="0" dirty="0">
                <a:solidFill>
                  <a:srgbClr val="000000"/>
                </a:solidFill>
                <a:latin typeface="Tahoma"/>
              </a:rPr>
              <a:t>has robbed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</a:t>
            </a:r>
            <a:r>
              <a:rPr lang="de-DE" altLang="de-DE" sz="2200" kern="0" dirty="0" err="1">
                <a:solidFill>
                  <a:srgbClr val="000000"/>
                </a:solidFill>
                <a:latin typeface="Tahoma"/>
              </a:rPr>
              <a:t>two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 banks </a:t>
            </a:r>
            <a:r>
              <a:rPr lang="en-US" altLang="de-DE" sz="2200" b="1" kern="0" dirty="0">
                <a:solidFill>
                  <a:srgbClr val="000000"/>
                </a:solidFill>
                <a:latin typeface="Tahoma"/>
              </a:rPr>
              <a:t>since 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January</a:t>
            </a:r>
            <a:r>
              <a:rPr lang="de-DE" altLang="de-DE" sz="2200" kern="0" dirty="0">
                <a:solidFill>
                  <a:srgbClr val="000000"/>
                </a:solidFill>
                <a:latin typeface="Tahoma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de-DE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This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not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yet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This gang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still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not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This is the </a:t>
            </a:r>
            <a:r>
              <a:rPr kumimoji="0" lang="en-US" altLang="de-DE" sz="2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first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time that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lang="en-US" altLang="de-DE" sz="2200" u="sng" kern="0" noProof="0" dirty="0">
                <a:solidFill>
                  <a:srgbClr val="000000"/>
                </a:solidFill>
                <a:latin typeface="Tahoma"/>
              </a:rPr>
              <a:t>H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lang="en-US" altLang="de-DE" sz="2200" kern="0" dirty="0">
                <a:solidFill>
                  <a:srgbClr val="000000"/>
                </a:solidFill>
                <a:latin typeface="Tahoma"/>
              </a:rPr>
              <a:t>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his gang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ever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</a:t>
            </a:r>
            <a:r>
              <a:rPr lang="en-US" altLang="de-DE" sz="2200" u="sng" kern="0" dirty="0">
                <a:solidFill>
                  <a:srgbClr val="000000"/>
                </a:solidFill>
                <a:latin typeface="Tahoma"/>
              </a:rPr>
              <a:t>H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as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this gang </a:t>
            </a:r>
            <a:r>
              <a:rPr kumimoji="0" lang="en-US" altLang="de-DE" sz="22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robbed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 a bank </a:t>
            </a:r>
            <a:r>
              <a:rPr kumimoji="0" lang="en-US" alt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yet</a:t>
            </a:r>
            <a:r>
              <a:rPr kumimoji="0" lang="en-US" altLang="de-DE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</a:rPr>
              <a:t>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78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Time expressions used with the simple past and present 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949AA-900C-435C-97B2-45667C07AA3D}"/>
              </a:ext>
            </a:extLst>
          </p:cNvPr>
          <p:cNvSpPr txBox="1"/>
          <p:nvPr/>
        </p:nvSpPr>
        <p:spPr>
          <a:xfrm>
            <a:off x="3048000" y="32465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new product: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99AA0-17BB-480F-8D37-98EC8DA7D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730" y="1802675"/>
            <a:ext cx="10509069" cy="438299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400" dirty="0"/>
              <a:t>Time expressions such as </a:t>
            </a:r>
            <a:r>
              <a:rPr lang="en-GB" altLang="de-DE" sz="2400" b="1" i="1" dirty="0"/>
              <a:t>this morning, this year, this month</a:t>
            </a:r>
            <a:r>
              <a:rPr lang="en-GB" altLang="de-DE" sz="2400" dirty="0"/>
              <a:t> may be used with either the </a:t>
            </a:r>
            <a:r>
              <a:rPr lang="en-GB" altLang="de-DE" sz="2400" b="1" u="sng" dirty="0"/>
              <a:t>Present Perfect Simple</a:t>
            </a:r>
            <a:r>
              <a:rPr lang="en-GB" altLang="de-DE" sz="2400" dirty="0"/>
              <a:t> or the </a:t>
            </a:r>
            <a:r>
              <a:rPr lang="en-GB" altLang="de-DE" sz="2400" b="1" u="sng" dirty="0"/>
              <a:t>Past Simple</a:t>
            </a:r>
            <a:r>
              <a:rPr lang="en-GB" altLang="de-DE" sz="2400" dirty="0"/>
              <a:t>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400" dirty="0"/>
              <a:t>In most cases use the </a:t>
            </a:r>
            <a:r>
              <a:rPr lang="en-GB" altLang="de-DE" sz="2400" b="1" u="sng" dirty="0"/>
              <a:t>Present Perfect Simple</a:t>
            </a:r>
            <a:r>
              <a:rPr lang="en-GB" altLang="de-DE" sz="2400" b="1" dirty="0"/>
              <a:t>:</a:t>
            </a:r>
          </a:p>
          <a:p>
            <a:r>
              <a:rPr lang="en-GB" altLang="de-DE" sz="2400" dirty="0"/>
              <a:t>This gang </a:t>
            </a:r>
            <a:r>
              <a:rPr lang="en-GB" altLang="de-DE" sz="2400" b="1" dirty="0"/>
              <a:t>has robbed </a:t>
            </a:r>
            <a:r>
              <a:rPr lang="en-GB" altLang="de-DE" sz="2400" dirty="0"/>
              <a:t>two banks </a:t>
            </a:r>
            <a:r>
              <a:rPr lang="en-GB" altLang="de-DE" sz="2400" b="1" i="1" dirty="0"/>
              <a:t>this year</a:t>
            </a:r>
            <a:r>
              <a:rPr lang="en-GB" altLang="de-DE" sz="2400" dirty="0"/>
              <a:t>.</a:t>
            </a:r>
          </a:p>
          <a:p>
            <a:pPr marL="0" indent="0"/>
            <a:r>
              <a:rPr lang="en-GB" altLang="de-DE" sz="2400" dirty="0"/>
              <a:t> I </a:t>
            </a:r>
            <a:r>
              <a:rPr lang="en-GB" altLang="de-DE" sz="2400" b="1" dirty="0"/>
              <a:t>have been </a:t>
            </a:r>
            <a:r>
              <a:rPr lang="en-GB" altLang="de-DE" sz="2400" dirty="0"/>
              <a:t>ill twice </a:t>
            </a:r>
            <a:r>
              <a:rPr lang="en-GB" altLang="de-DE" sz="2400" b="1" i="1" dirty="0"/>
              <a:t>this month</a:t>
            </a:r>
            <a:r>
              <a:rPr lang="en-GB" altLang="de-DE" sz="2400" dirty="0"/>
              <a:t>.</a:t>
            </a:r>
            <a:endParaRPr lang="de-AT" altLang="de-DE" sz="2400" dirty="0"/>
          </a:p>
          <a:p>
            <a:pPr marL="0" indent="0">
              <a:lnSpc>
                <a:spcPct val="88000"/>
              </a:lnSpc>
              <a:buNone/>
            </a:pPr>
            <a:r>
              <a:rPr lang="en-GB" altLang="de-DE" sz="2400" dirty="0"/>
              <a:t>In the above, the time expression represents an </a:t>
            </a:r>
            <a:r>
              <a:rPr lang="en-US" altLang="de-DE" sz="2400" u="sng" dirty="0"/>
              <a:t>unfinished</a:t>
            </a:r>
            <a:r>
              <a:rPr lang="en-GB" altLang="de-DE" sz="2400" dirty="0"/>
              <a:t> time </a:t>
            </a:r>
            <a:r>
              <a:rPr lang="en-GB" altLang="de-DE" sz="2400" b="1" dirty="0"/>
              <a:t>AND</a:t>
            </a:r>
            <a:r>
              <a:rPr lang="en-GB" altLang="de-DE" sz="2400" dirty="0"/>
              <a:t> there is a possibility that the action may happen again in this period. </a:t>
            </a:r>
            <a:endParaRPr lang="de-AT" altLang="de-DE" sz="2400" dirty="0"/>
          </a:p>
          <a:p>
            <a:pPr marL="0" indent="0">
              <a:lnSpc>
                <a:spcPct val="88000"/>
              </a:lnSpc>
              <a:buFont typeface="Wingdings" panose="05000000000000000000" pitchFamily="2" charset="2"/>
              <a:buNone/>
            </a:pPr>
            <a:r>
              <a:rPr lang="en-GB" altLang="de-DE" sz="2400" dirty="0"/>
              <a:t>Which of the following is/are correct?</a:t>
            </a:r>
          </a:p>
          <a:p>
            <a:pPr marL="0" indent="0">
              <a:lnSpc>
                <a:spcPct val="88000"/>
              </a:lnSpc>
            </a:pPr>
            <a:r>
              <a:rPr lang="en-GB" altLang="de-DE" sz="2400" dirty="0"/>
              <a:t> I </a:t>
            </a:r>
            <a:r>
              <a:rPr lang="en-GB" altLang="de-DE" sz="2400" b="1" dirty="0"/>
              <a:t>have drunk</a:t>
            </a:r>
            <a:r>
              <a:rPr lang="en-GB" altLang="de-DE" sz="2400" dirty="0"/>
              <a:t> three cups of coffee </a:t>
            </a:r>
            <a:r>
              <a:rPr lang="en-GB" altLang="de-DE" sz="2400" b="1" i="1" dirty="0"/>
              <a:t>this morning</a:t>
            </a:r>
            <a:r>
              <a:rPr lang="en-GB" altLang="de-DE" sz="2400" dirty="0"/>
              <a:t>.</a:t>
            </a:r>
            <a:r>
              <a:rPr lang="en-GB" altLang="de-DE" sz="2400" i="1" dirty="0"/>
              <a:t> </a:t>
            </a:r>
          </a:p>
          <a:p>
            <a:pPr marL="0" indent="0">
              <a:lnSpc>
                <a:spcPct val="88000"/>
              </a:lnSpc>
            </a:pPr>
            <a:r>
              <a:rPr lang="en-GB" altLang="de-DE" sz="2400" i="1" dirty="0"/>
              <a:t> </a:t>
            </a:r>
            <a:r>
              <a:rPr lang="en-GB" altLang="de-DE" sz="2400" dirty="0"/>
              <a:t>I</a:t>
            </a:r>
            <a:r>
              <a:rPr lang="en-GB" altLang="de-DE" sz="2400" b="1" dirty="0"/>
              <a:t> drank</a:t>
            </a:r>
            <a:r>
              <a:rPr lang="en-GB" altLang="de-DE" sz="2400" dirty="0"/>
              <a:t> three cups of coffee </a:t>
            </a:r>
            <a:r>
              <a:rPr lang="en-GB" altLang="de-DE" sz="2400" b="1" i="1" dirty="0"/>
              <a:t>this morning.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endParaRPr kumimoji="0" lang="de-AT" altLang="de-DE" sz="2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243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Time expressions used with the simple past and present perfect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949AA-900C-435C-97B2-45667C07AA3D}"/>
              </a:ext>
            </a:extLst>
          </p:cNvPr>
          <p:cNvSpPr txBox="1"/>
          <p:nvPr/>
        </p:nvSpPr>
        <p:spPr>
          <a:xfrm>
            <a:off x="3048000" y="32465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new product: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99AA0-17BB-480F-8D37-98EC8DA7D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730" y="1802675"/>
            <a:ext cx="10509069" cy="4382997"/>
          </a:xfrm>
        </p:spPr>
        <p:txBody>
          <a:bodyPr/>
          <a:lstStyle/>
          <a:p>
            <a:pPr marL="0" indent="0">
              <a:lnSpc>
                <a:spcPct val="88000"/>
              </a:lnSpc>
              <a:buNone/>
            </a:pPr>
            <a:r>
              <a:rPr lang="en-GB" altLang="de-DE" sz="2400" b="1" dirty="0"/>
              <a:t>BOTH </a:t>
            </a:r>
            <a:r>
              <a:rPr lang="en-GB" altLang="de-DE" sz="2400" dirty="0"/>
              <a:t>are correct:</a:t>
            </a:r>
          </a:p>
          <a:p>
            <a:pPr marL="0" indent="0">
              <a:lnSpc>
                <a:spcPct val="88000"/>
              </a:lnSpc>
            </a:pPr>
            <a:r>
              <a:rPr lang="en-GB" altLang="de-DE" sz="2400" dirty="0"/>
              <a:t> In the first case it is still the morning, e.g. 10 am =&gt; </a:t>
            </a:r>
            <a:r>
              <a:rPr lang="en-GB" altLang="de-DE" sz="2400" b="1" u="sng" dirty="0"/>
              <a:t>unfinished</a:t>
            </a:r>
            <a:r>
              <a:rPr lang="en-GB" altLang="de-DE" sz="2400" dirty="0"/>
              <a:t> time and you might drink some more cups of coffee =&gt; present perfect</a:t>
            </a:r>
            <a:endParaRPr lang="de-AT" altLang="de-DE" sz="2400" dirty="0"/>
          </a:p>
          <a:p>
            <a:pPr marL="0" indent="0">
              <a:lnSpc>
                <a:spcPct val="88000"/>
              </a:lnSpc>
            </a:pPr>
            <a:r>
              <a:rPr lang="en-GB" altLang="de-DE" sz="2400" dirty="0"/>
              <a:t> In the second case it is now the afternoon or evening, so the morning is </a:t>
            </a:r>
            <a:r>
              <a:rPr lang="en-GB" altLang="de-DE" sz="2400" b="1" u="sng" dirty="0"/>
              <a:t>finished</a:t>
            </a:r>
            <a:r>
              <a:rPr lang="en-GB" altLang="de-DE" sz="2400" dirty="0"/>
              <a:t> time =&gt; simple past</a:t>
            </a:r>
            <a:endParaRPr lang="de-AT" altLang="de-DE" sz="2400" dirty="0"/>
          </a:p>
          <a:p>
            <a:pPr marL="0" indent="0">
              <a:lnSpc>
                <a:spcPct val="88000"/>
              </a:lnSpc>
              <a:buFont typeface="Wingdings" panose="05000000000000000000" pitchFamily="2" charset="2"/>
              <a:buNone/>
            </a:pPr>
            <a:r>
              <a:rPr lang="en-GB" altLang="de-DE" sz="2400" dirty="0"/>
              <a:t>Sometimes the time expression may refer to unfinished time, but the chance of the action happening again in unlikely =&gt; use the simple past: </a:t>
            </a:r>
            <a:endParaRPr lang="de-AT" altLang="de-DE" sz="2400" dirty="0"/>
          </a:p>
          <a:p>
            <a:pPr marL="0" indent="0">
              <a:lnSpc>
                <a:spcPct val="88000"/>
              </a:lnSpc>
            </a:pPr>
            <a:r>
              <a:rPr lang="en-GB" altLang="de-DE" sz="2400" dirty="0"/>
              <a:t> The Austrian president </a:t>
            </a:r>
            <a:r>
              <a:rPr lang="en-GB" altLang="de-DE" sz="2400" b="1" dirty="0"/>
              <a:t>came</a:t>
            </a:r>
            <a:r>
              <a:rPr lang="en-GB" altLang="de-DE" sz="2400" dirty="0"/>
              <a:t> to visit our police station </a:t>
            </a:r>
            <a:r>
              <a:rPr lang="en-GB" altLang="de-DE" sz="2400" b="1" i="1" dirty="0"/>
              <a:t>this morning</a:t>
            </a:r>
            <a:r>
              <a:rPr lang="en-GB" altLang="de-DE" sz="2400" dirty="0"/>
              <a:t>. (</a:t>
            </a:r>
            <a:r>
              <a:rPr lang="en-GB" altLang="de-DE" sz="2400" i="1" dirty="0"/>
              <a:t>It may be 11 o’clock in the morning now, but it is not very probable that the Austrian president will visit our police station again on the same morning</a:t>
            </a:r>
            <a:r>
              <a:rPr lang="en-GB" altLang="de-DE" sz="2400" dirty="0"/>
              <a:t>)</a:t>
            </a:r>
            <a:endParaRPr kumimoji="0" lang="de-AT" altLang="de-DE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432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Present perfect - Questions and Negatives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dirty="0"/>
              <a:t>Questions and negatives in the present perfect are formed </a:t>
            </a:r>
            <a:r>
              <a:rPr lang="en-GB" altLang="de-DE" b="1" u="sng" dirty="0"/>
              <a:t>WITHOUT</a:t>
            </a:r>
            <a:r>
              <a:rPr lang="en-GB" altLang="de-DE" b="1" dirty="0"/>
              <a:t> DID. </a:t>
            </a:r>
            <a:r>
              <a:rPr lang="en-GB" altLang="de-DE" dirty="0"/>
              <a:t>Instead:</a:t>
            </a:r>
            <a:endParaRPr lang="de-AT" altLang="de-DE" dirty="0"/>
          </a:p>
          <a:p>
            <a:pPr>
              <a:buFont typeface="Wingdings" panose="05000000000000000000" pitchFamily="2" charset="2"/>
              <a:buNone/>
            </a:pPr>
            <a:r>
              <a:rPr lang="en-GB" b="1" dirty="0"/>
              <a:t>NEGATIVES: </a:t>
            </a:r>
            <a:r>
              <a:rPr lang="en-GB" dirty="0"/>
              <a:t>Just add “not” between the two parts of the verb: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They </a:t>
            </a:r>
            <a:r>
              <a:rPr lang="en-GB" b="1" dirty="0"/>
              <a:t>have </a:t>
            </a:r>
            <a:r>
              <a:rPr lang="en-GB" b="1" u="sng" dirty="0"/>
              <a:t>not</a:t>
            </a:r>
            <a:r>
              <a:rPr lang="en-GB" b="1" dirty="0"/>
              <a:t> reported </a:t>
            </a:r>
            <a:r>
              <a:rPr lang="en-GB" dirty="0"/>
              <a:t>the crime.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b="1" dirty="0"/>
              <a:t>QUESTIONS: </a:t>
            </a:r>
            <a:r>
              <a:rPr lang="en-GB" dirty="0"/>
              <a:t>Put “has/have” at the start of the question or straight after any question words if used: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</a:t>
            </a:r>
            <a:r>
              <a:rPr lang="en-GB" b="1" u="sng" dirty="0"/>
              <a:t>Have</a:t>
            </a:r>
            <a:r>
              <a:rPr lang="en-GB" b="1" dirty="0"/>
              <a:t> they reported </a:t>
            </a:r>
            <a:r>
              <a:rPr lang="en-GB" dirty="0"/>
              <a:t>the crime?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What </a:t>
            </a:r>
            <a:r>
              <a:rPr lang="en-GB" b="1" u="sng" dirty="0"/>
              <a:t>have</a:t>
            </a:r>
            <a:r>
              <a:rPr lang="en-GB" b="1" dirty="0"/>
              <a:t> they reported</a:t>
            </a:r>
            <a:r>
              <a:rPr lang="en-GB" dirty="0"/>
              <a:t>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Who </a:t>
            </a:r>
            <a:r>
              <a:rPr lang="en-GB" b="1" u="sng" dirty="0"/>
              <a:t>has</a:t>
            </a:r>
            <a:r>
              <a:rPr lang="en-GB" b="1" dirty="0"/>
              <a:t> reported </a:t>
            </a:r>
            <a:r>
              <a:rPr lang="en-GB" dirty="0"/>
              <a:t>the crime?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7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tenses – simple past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Past simple: The robber </a:t>
            </a:r>
            <a:r>
              <a:rPr lang="en-GB" sz="3200" b="1" dirty="0"/>
              <a:t>opened</a:t>
            </a:r>
            <a:r>
              <a:rPr lang="en-GB" sz="3200" dirty="0"/>
              <a:t> the safe (</a:t>
            </a:r>
            <a:r>
              <a:rPr lang="en-GB" sz="3200" i="1" dirty="0"/>
              <a:t>e.g. during yesterday’s robbery</a:t>
            </a:r>
            <a:r>
              <a:rPr lang="en-GB" sz="3200" dirty="0"/>
              <a:t>)		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Use the simple past to talk about </a:t>
            </a:r>
            <a:r>
              <a:rPr lang="en-GB" sz="3200" b="1" dirty="0"/>
              <a:t>completed actions in the past</a:t>
            </a:r>
            <a:r>
              <a:rPr lang="en-GB" sz="3200" dirty="0"/>
              <a:t> in which the speaker or person involved is no longer in the situation described</a:t>
            </a:r>
            <a:r>
              <a:rPr lang="en-GB" sz="3200" b="1" dirty="0"/>
              <a:t>. </a:t>
            </a:r>
            <a:r>
              <a:rPr lang="en-GB" sz="3200" dirty="0"/>
              <a:t>Further examples: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The police </a:t>
            </a:r>
            <a:r>
              <a:rPr lang="en-GB" sz="3200" b="1" dirty="0"/>
              <a:t>arrested</a:t>
            </a:r>
            <a:r>
              <a:rPr lang="en-GB" sz="3200" dirty="0"/>
              <a:t> the thief (</a:t>
            </a:r>
            <a:r>
              <a:rPr lang="en-GB" sz="3200" i="1" dirty="0"/>
              <a:t>e.g. earlier today</a:t>
            </a:r>
            <a:r>
              <a:rPr lang="en-GB" sz="32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We </a:t>
            </a:r>
            <a:r>
              <a:rPr lang="en-GB" sz="3200" b="1" dirty="0"/>
              <a:t>drank* </a:t>
            </a:r>
            <a:r>
              <a:rPr lang="en-GB" sz="3200" dirty="0"/>
              <a:t>two bottles of wine (</a:t>
            </a:r>
            <a:r>
              <a:rPr lang="en-GB" sz="3200" i="1" dirty="0"/>
              <a:t>e.g. at the party last Saturday</a:t>
            </a:r>
            <a:r>
              <a:rPr lang="en-GB" sz="32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I </a:t>
            </a:r>
            <a:r>
              <a:rPr lang="en-GB" sz="3200" b="1" dirty="0"/>
              <a:t>drove* </a:t>
            </a:r>
            <a:r>
              <a:rPr lang="en-GB" sz="3200" dirty="0"/>
              <a:t>across the border into Austria in </a:t>
            </a:r>
            <a:r>
              <a:rPr lang="en-GB" sz="3200" dirty="0" err="1"/>
              <a:t>Arnoldstein</a:t>
            </a:r>
            <a:r>
              <a:rPr lang="en-GB" sz="3200" dirty="0"/>
              <a:t>. (</a:t>
            </a:r>
            <a:r>
              <a:rPr lang="en-GB" sz="3200" i="1" dirty="0"/>
              <a:t>returning from Italy last summer</a:t>
            </a:r>
            <a:r>
              <a:rPr lang="en-GB" sz="32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dirty="0"/>
              <a:t>Diana </a:t>
            </a:r>
            <a:r>
              <a:rPr lang="en-GB" sz="3200" b="1" dirty="0"/>
              <a:t>was* </a:t>
            </a:r>
            <a:r>
              <a:rPr lang="en-GB" sz="3200" dirty="0"/>
              <a:t>a student for four years (</a:t>
            </a:r>
            <a:r>
              <a:rPr lang="en-GB" sz="3200" i="1" dirty="0"/>
              <a:t>from 1986 to 1990</a:t>
            </a:r>
            <a:r>
              <a:rPr lang="en-GB" sz="3200" dirty="0"/>
              <a:t>)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GB" sz="3200" b="1" dirty="0">
                <a:solidFill>
                  <a:srgbClr val="FF0000"/>
                </a:solidFill>
              </a:rPr>
              <a:t>*Remember the irregular verb forms (the second form is the past simple, e.g. e.g. drink – </a:t>
            </a:r>
            <a:r>
              <a:rPr lang="en-GB" sz="3200" b="1" u="sng" dirty="0">
                <a:solidFill>
                  <a:srgbClr val="FF0000"/>
                </a:solidFill>
              </a:rPr>
              <a:t>drank</a:t>
            </a:r>
            <a:r>
              <a:rPr lang="en-GB" sz="3200" b="1" dirty="0">
                <a:solidFill>
                  <a:srgbClr val="FF0000"/>
                </a:solidFill>
              </a:rPr>
              <a:t> – drunk; drive – </a:t>
            </a:r>
            <a:r>
              <a:rPr lang="en-GB" sz="3200" b="1" u="sng" dirty="0">
                <a:solidFill>
                  <a:srgbClr val="FF0000"/>
                </a:solidFill>
              </a:rPr>
              <a:t>drove</a:t>
            </a:r>
            <a:r>
              <a:rPr lang="en-GB" sz="3200" b="1" dirty="0">
                <a:solidFill>
                  <a:srgbClr val="FF0000"/>
                </a:solidFill>
              </a:rPr>
              <a:t> – driven)!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27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200" y="3270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/>
              <a:t>Past tenses – past continuous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600" dirty="0"/>
              <a:t>Past continuous: The robber </a:t>
            </a:r>
            <a:r>
              <a:rPr lang="en-GB" sz="2600" b="1" dirty="0"/>
              <a:t>was opening </a:t>
            </a:r>
            <a:r>
              <a:rPr lang="en-GB" sz="2600" dirty="0"/>
              <a:t>the safe (</a:t>
            </a:r>
            <a:r>
              <a:rPr lang="en-GB" sz="2600" i="1" dirty="0"/>
              <a:t>when the fire alarm went off</a:t>
            </a:r>
            <a:r>
              <a:rPr lang="en-GB" sz="2600" dirty="0"/>
              <a:t>)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en-GB" sz="2600" dirty="0"/>
              <a:t>Use the past continuous to talk about </a:t>
            </a:r>
            <a:r>
              <a:rPr lang="en-GB" sz="2600" b="1" dirty="0"/>
              <a:t>unfinished actions which were in progress around a certain point in the past. </a:t>
            </a:r>
            <a:r>
              <a:rPr lang="en-GB" sz="2600" dirty="0"/>
              <a:t>Further examples: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600" dirty="0"/>
              <a:t>The police </a:t>
            </a:r>
            <a:r>
              <a:rPr lang="en-GB" sz="2600" b="1" dirty="0"/>
              <a:t>were arresting</a:t>
            </a:r>
            <a:r>
              <a:rPr lang="en-GB" sz="2600" dirty="0"/>
              <a:t> the thief (</a:t>
            </a:r>
            <a:r>
              <a:rPr lang="en-GB" sz="2600" i="1" dirty="0"/>
              <a:t>when he pulled out a gun</a:t>
            </a:r>
            <a:r>
              <a:rPr lang="en-GB" sz="2600" dirty="0"/>
              <a:t>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600" dirty="0"/>
              <a:t>We </a:t>
            </a:r>
            <a:r>
              <a:rPr lang="en-GB" sz="2600" b="1" dirty="0"/>
              <a:t>were drinking wine </a:t>
            </a:r>
            <a:r>
              <a:rPr lang="en-GB" sz="2600" dirty="0"/>
              <a:t>at 9pm yesterday evening (</a:t>
            </a:r>
            <a:r>
              <a:rPr lang="en-GB" sz="2600" i="1" dirty="0"/>
              <a:t>this shows that the drinking started before 9 pm, e.g. at 8 pm, and finished later, e.g. at 10 pm =&gt; the action was still in progress at 9 pm</a:t>
            </a:r>
            <a:r>
              <a:rPr lang="en-GB" sz="2600" dirty="0"/>
              <a:t>)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600" dirty="0"/>
              <a:t>I was </a:t>
            </a:r>
            <a:r>
              <a:rPr lang="en-GB" sz="2600" b="1" dirty="0"/>
              <a:t>driving </a:t>
            </a:r>
            <a:r>
              <a:rPr lang="en-GB" sz="2600" dirty="0"/>
              <a:t>across the border into Germany in Austria at this time yesterday (</a:t>
            </a:r>
            <a:r>
              <a:rPr lang="en-GB" sz="2600" i="1" dirty="0"/>
              <a:t>Ich war </a:t>
            </a:r>
            <a:r>
              <a:rPr lang="en-GB" sz="2600" i="1" dirty="0" err="1"/>
              <a:t>gerade</a:t>
            </a:r>
            <a:r>
              <a:rPr lang="en-GB" sz="2600" i="1" dirty="0"/>
              <a:t> </a:t>
            </a:r>
            <a:r>
              <a:rPr lang="en-GB" sz="2600" i="1" dirty="0" err="1"/>
              <a:t>dabei</a:t>
            </a:r>
            <a:r>
              <a:rPr lang="en-GB" sz="2600" i="1" dirty="0"/>
              <a:t>, ……</a:t>
            </a:r>
            <a:r>
              <a:rPr lang="en-GB" sz="2600" dirty="0"/>
              <a:t>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6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49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Time expressions commonly used with the past simple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de-DE" sz="2300" dirty="0"/>
              <a:t>The police </a:t>
            </a:r>
            <a:r>
              <a:rPr lang="en-US" altLang="de-DE" sz="2300" b="1" u="sng" dirty="0">
                <a:solidFill>
                  <a:srgbClr val="FF0000"/>
                </a:solidFill>
              </a:rPr>
              <a:t>caught</a:t>
            </a:r>
            <a:r>
              <a:rPr lang="en-US" altLang="de-DE" sz="2300" dirty="0"/>
              <a:t> the gang leader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yesterday.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the day before yesterday.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</a:t>
            </a:r>
            <a:r>
              <a:rPr lang="en-US" altLang="de-DE" sz="2300" b="1" i="1" dirty="0"/>
              <a:t>three weeks</a:t>
            </a:r>
            <a:r>
              <a:rPr lang="en-US" altLang="de-DE" sz="2300" b="1" dirty="0"/>
              <a:t> ago (NOT </a:t>
            </a:r>
            <a:r>
              <a:rPr lang="en-US" altLang="de-DE" sz="2300" b="1" i="1" dirty="0"/>
              <a:t>for two hours</a:t>
            </a:r>
            <a:r>
              <a:rPr lang="en-US" altLang="de-DE" sz="2300" b="1" dirty="0"/>
              <a:t>)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last </a:t>
            </a:r>
            <a:r>
              <a:rPr lang="en-US" altLang="de-DE" sz="2300" b="1" i="1" dirty="0"/>
              <a:t>week</a:t>
            </a:r>
            <a:r>
              <a:rPr lang="en-US" altLang="de-DE" sz="2300" b="1" dirty="0"/>
              <a:t>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at </a:t>
            </a:r>
            <a:r>
              <a:rPr lang="en-US" altLang="de-DE" sz="2300" b="1" i="1" dirty="0"/>
              <a:t>7pm</a:t>
            </a:r>
            <a:r>
              <a:rPr lang="en-US" altLang="de-DE" sz="2300" b="1" dirty="0"/>
              <a:t>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on Monday.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in </a:t>
            </a:r>
            <a:r>
              <a:rPr lang="en-US" altLang="de-DE" sz="2300" b="1" i="1" dirty="0"/>
              <a:t>March</a:t>
            </a:r>
            <a:r>
              <a:rPr lang="en-US" altLang="de-DE" sz="2300" b="1" dirty="0"/>
              <a:t>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in </a:t>
            </a:r>
            <a:r>
              <a:rPr lang="en-US" altLang="de-DE" sz="2300" b="1" i="1" dirty="0"/>
              <a:t>2015</a:t>
            </a:r>
            <a:r>
              <a:rPr lang="en-US" altLang="de-DE" sz="2300" b="1" dirty="0"/>
              <a:t>.</a:t>
            </a:r>
          </a:p>
          <a:p>
            <a:pPr marL="3657600" lvl="8" indent="0">
              <a:lnSpc>
                <a:spcPct val="80000"/>
              </a:lnSpc>
            </a:pPr>
            <a:r>
              <a:rPr lang="en-US" altLang="de-DE" sz="2300" b="1" dirty="0"/>
              <a:t> when </a:t>
            </a:r>
            <a:r>
              <a:rPr lang="en-US" altLang="de-DE" sz="2300" b="1" i="1" dirty="0"/>
              <a:t>they raided the bar.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de-DE" sz="2300" b="1" dirty="0"/>
              <a:t> When </a:t>
            </a:r>
            <a:r>
              <a:rPr lang="en-US" altLang="de-DE" sz="2300" u="sng" dirty="0"/>
              <a:t>did</a:t>
            </a:r>
            <a:r>
              <a:rPr lang="en-US" altLang="de-DE" sz="2300" dirty="0"/>
              <a:t> the police </a:t>
            </a:r>
            <a:r>
              <a:rPr lang="en-US" altLang="de-DE" sz="2300" u="sng" dirty="0"/>
              <a:t>catch</a:t>
            </a:r>
            <a:r>
              <a:rPr lang="en-US" altLang="de-DE" sz="2300" dirty="0"/>
              <a:t> the gang leader?</a:t>
            </a:r>
            <a:endParaRPr lang="en-US" sz="2300" dirty="0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de-DE" sz="2300" dirty="0"/>
              <a:t>All these time expressions refer to a specific period or point in the past which is over.</a:t>
            </a:r>
            <a:r>
              <a:rPr lang="en-US" altLang="de-DE" sz="2300" b="1" dirty="0"/>
              <a:t> None of these time expressions are used with the present perfect.</a:t>
            </a:r>
          </a:p>
        </p:txBody>
      </p:sp>
    </p:spTree>
    <p:extLst>
      <p:ext uri="{BB962C8B-B14F-4D97-AF65-F5344CB8AC3E}">
        <p14:creationId xmlns:p14="http://schemas.microsoft.com/office/powerpoint/2010/main" val="84331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simple - Uses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GB" dirty="0"/>
              <a:t>Use the past simple in combination with </a:t>
            </a:r>
            <a:r>
              <a:rPr lang="en-GB" b="1" dirty="0"/>
              <a:t>time expressions introduced by a preposition</a:t>
            </a:r>
            <a:r>
              <a:rPr lang="en-GB" dirty="0"/>
              <a:t>:</a:t>
            </a:r>
          </a:p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at</a:t>
            </a:r>
            <a:r>
              <a:rPr lang="en-GB" altLang="de-DE" dirty="0">
                <a:latin typeface="Calibri" panose="020F0502020204030204" pitchFamily="34" charset="0"/>
              </a:rPr>
              <a:t> + points of time</a:t>
            </a:r>
          </a:p>
          <a:p>
            <a:pPr lvl="1" eaLnBrk="1" hangingPunct="1"/>
            <a:r>
              <a:rPr lang="en-GB" altLang="de-DE" sz="2800" dirty="0">
                <a:latin typeface="Calibri" panose="020F0502020204030204" pitchFamily="34" charset="0"/>
              </a:rPr>
              <a:t> at 7.00pm, night, Christmas, Easter</a:t>
            </a:r>
          </a:p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on</a:t>
            </a:r>
            <a:r>
              <a:rPr lang="en-GB" altLang="de-DE" dirty="0">
                <a:latin typeface="Calibri" panose="020F0502020204030204" pitchFamily="34" charset="0"/>
              </a:rPr>
              <a:t> + days / dates</a:t>
            </a:r>
          </a:p>
          <a:p>
            <a:pPr lvl="1" eaLnBrk="1" hangingPunct="1"/>
            <a:r>
              <a:rPr lang="en-GB" altLang="de-DE" sz="2800" dirty="0">
                <a:latin typeface="Calibri" panose="020F0502020204030204" pitchFamily="34" charset="0"/>
              </a:rPr>
              <a:t>on Monday, 18th February</a:t>
            </a:r>
          </a:p>
          <a:p>
            <a:pPr eaLnBrk="1" hangingPunct="1"/>
            <a:r>
              <a:rPr lang="en-GB" altLang="de-DE" dirty="0">
                <a:solidFill>
                  <a:srgbClr val="FF0000"/>
                </a:solidFill>
                <a:latin typeface="Calibri" panose="020F0502020204030204" pitchFamily="34" charset="0"/>
              </a:rPr>
              <a:t>in</a:t>
            </a:r>
            <a:r>
              <a:rPr lang="en-GB" altLang="de-DE" dirty="0">
                <a:latin typeface="Calibri" panose="020F0502020204030204" pitchFamily="34" charset="0"/>
              </a:rPr>
              <a:t> + periods of time</a:t>
            </a:r>
          </a:p>
          <a:p>
            <a:pPr lvl="1" eaLnBrk="1" hangingPunct="1"/>
            <a:r>
              <a:rPr lang="en-GB" altLang="de-DE" sz="2800" dirty="0">
                <a:latin typeface="Calibri" panose="020F0502020204030204" pitchFamily="34" charset="0"/>
              </a:rPr>
              <a:t>in September, 2018, autumn, the afternoon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The witness </a:t>
            </a:r>
            <a:r>
              <a:rPr lang="en-GB" b="1" dirty="0"/>
              <a:t>heard</a:t>
            </a:r>
            <a:r>
              <a:rPr lang="en-GB" dirty="0"/>
              <a:t> a strange noise </a:t>
            </a:r>
            <a:r>
              <a:rPr lang="en-GB" b="1" dirty="0">
                <a:solidFill>
                  <a:srgbClr val="FF0000"/>
                </a:solidFill>
              </a:rPr>
              <a:t>at midnight</a:t>
            </a:r>
            <a:r>
              <a:rPr lang="en-GB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The accident </a:t>
            </a:r>
            <a:r>
              <a:rPr lang="en-GB" b="1" dirty="0"/>
              <a:t>happened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on Monday</a:t>
            </a:r>
            <a:r>
              <a:rPr lang="en-GB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I </a:t>
            </a:r>
            <a:r>
              <a:rPr lang="en-GB" b="1" dirty="0"/>
              <a:t>went</a:t>
            </a:r>
            <a:r>
              <a:rPr lang="en-GB" dirty="0"/>
              <a:t> on holiday </a:t>
            </a:r>
            <a:r>
              <a:rPr lang="en-GB" b="1" dirty="0">
                <a:solidFill>
                  <a:srgbClr val="FF0000"/>
                </a:solidFill>
              </a:rPr>
              <a:t>in August</a:t>
            </a:r>
            <a:r>
              <a:rPr lang="en-GB" dirty="0"/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9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simple – Negatives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Use </a:t>
            </a:r>
            <a:r>
              <a:rPr lang="en-GB" b="1" dirty="0"/>
              <a:t>did </a:t>
            </a:r>
            <a:r>
              <a:rPr lang="en-GB" dirty="0"/>
              <a:t>to negate sentences in the past simple: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I </a:t>
            </a:r>
            <a:r>
              <a:rPr lang="en-GB" b="1" dirty="0"/>
              <a:t>did not </a:t>
            </a:r>
            <a:r>
              <a:rPr lang="en-GB" b="1" u="sng" dirty="0"/>
              <a:t>sleep</a:t>
            </a:r>
            <a:r>
              <a:rPr lang="en-GB" b="1" dirty="0"/>
              <a:t> </a:t>
            </a:r>
            <a:r>
              <a:rPr lang="en-GB" dirty="0"/>
              <a:t>well last night.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Susan </a:t>
            </a:r>
            <a:r>
              <a:rPr lang="en-GB" b="1" dirty="0"/>
              <a:t>did not </a:t>
            </a:r>
            <a:r>
              <a:rPr lang="en-GB" b="1" u="sng" dirty="0"/>
              <a:t>go</a:t>
            </a:r>
            <a:r>
              <a:rPr lang="en-GB" dirty="0"/>
              <a:t> on patrol yesterday.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The police officers </a:t>
            </a:r>
            <a:r>
              <a:rPr lang="en-GB" b="1" dirty="0"/>
              <a:t>did not </a:t>
            </a:r>
            <a:r>
              <a:rPr lang="en-GB" b="1" u="sng" dirty="0"/>
              <a:t>catch</a:t>
            </a:r>
            <a:r>
              <a:rPr lang="en-GB" b="1" dirty="0"/>
              <a:t> </a:t>
            </a:r>
            <a:r>
              <a:rPr lang="en-GB" dirty="0"/>
              <a:t>the mugger.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>
                <a:solidFill>
                  <a:srgbClr val="FF0000"/>
                </a:solidFill>
              </a:rPr>
              <a:t>Remember that there is no past tense form on the main verb – instead use the verb in the infinitive. The past tense is already indicated in the word did!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/>
              <a:t>Exception: </a:t>
            </a:r>
            <a:r>
              <a:rPr lang="en-GB" dirty="0"/>
              <a:t>do NOT use did to negate any forms of the verb “be”: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There </a:t>
            </a:r>
            <a:r>
              <a:rPr lang="en-GB" b="1" dirty="0"/>
              <a:t>was not </a:t>
            </a:r>
            <a:r>
              <a:rPr lang="en-GB" dirty="0"/>
              <a:t>much crime in our city last year.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6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simple – Questions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In most cases use </a:t>
            </a:r>
            <a:r>
              <a:rPr lang="en-GB" b="1" dirty="0"/>
              <a:t>did </a:t>
            </a:r>
            <a:r>
              <a:rPr lang="en-GB" dirty="0"/>
              <a:t>to form questions in the present simple: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Did </a:t>
            </a:r>
            <a:r>
              <a:rPr lang="en-GB" dirty="0"/>
              <a:t>you</a:t>
            </a:r>
            <a:r>
              <a:rPr lang="en-GB" b="1" dirty="0"/>
              <a:t> sleep </a:t>
            </a:r>
            <a:r>
              <a:rPr lang="en-GB" dirty="0"/>
              <a:t>well last night?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Did </a:t>
            </a:r>
            <a:r>
              <a:rPr lang="en-GB" dirty="0"/>
              <a:t>Susan</a:t>
            </a:r>
            <a:r>
              <a:rPr lang="en-GB" b="1" dirty="0"/>
              <a:t> </a:t>
            </a:r>
            <a:r>
              <a:rPr lang="en-GB" b="1" u="sng" dirty="0"/>
              <a:t>go</a:t>
            </a:r>
            <a:r>
              <a:rPr lang="en-GB" dirty="0"/>
              <a:t> on patrol yesterday?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Did</a:t>
            </a:r>
            <a:r>
              <a:rPr lang="en-GB" dirty="0"/>
              <a:t> the police officers</a:t>
            </a:r>
            <a:r>
              <a:rPr lang="en-GB" b="1" dirty="0"/>
              <a:t> </a:t>
            </a:r>
            <a:r>
              <a:rPr lang="en-GB" b="1" u="sng" dirty="0"/>
              <a:t>catch</a:t>
            </a:r>
            <a:r>
              <a:rPr lang="en-GB" b="1" dirty="0"/>
              <a:t> </a:t>
            </a:r>
            <a:r>
              <a:rPr lang="en-GB" dirty="0"/>
              <a:t>the mugger?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>
                <a:solidFill>
                  <a:srgbClr val="FF0000"/>
                </a:solidFill>
              </a:rPr>
              <a:t>Remember that there is no past tense form on the main verb – instead use the verb in the infinitive. The past tense is already indicated in the word did!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/>
              <a:t>Exceptions: </a:t>
            </a:r>
            <a:r>
              <a:rPr lang="en-GB" dirty="0"/>
              <a:t>do NOT use did to form questions:</a:t>
            </a:r>
          </a:p>
          <a:p>
            <a:pPr marL="514350" indent="-514350" eaLnBrk="1" hangingPunct="1">
              <a:lnSpc>
                <a:spcPct val="80000"/>
              </a:lnSpc>
              <a:buAutoNum type="alphaLcPeriod"/>
            </a:pPr>
            <a:r>
              <a:rPr lang="en-GB" dirty="0"/>
              <a:t>When using the verb “be”: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Were you </a:t>
            </a:r>
            <a:r>
              <a:rPr lang="en-GB" dirty="0"/>
              <a:t>on duty last night?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/>
              <a:t>b. See the next slide for the second exception</a:t>
            </a: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8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Past simple – Questions continued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917700"/>
            <a:ext cx="10515600" cy="4575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Tom met his patrol partner in the canteen yesterday.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Who </a:t>
            </a:r>
            <a:r>
              <a:rPr lang="en-GB" b="1" dirty="0"/>
              <a:t>did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?  =&gt; his patrol partner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Where </a:t>
            </a:r>
            <a:r>
              <a:rPr lang="en-GB" b="1" dirty="0"/>
              <a:t>did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 his patrol partner? =&gt; in the canteen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When </a:t>
            </a:r>
            <a:r>
              <a:rPr lang="en-GB" b="1" dirty="0"/>
              <a:t>did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 his patrol partner? =&gt; yesterday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The above are normal questions formed with did. But we do </a:t>
            </a:r>
            <a:r>
              <a:rPr lang="en-GB" b="1" dirty="0">
                <a:solidFill>
                  <a:srgbClr val="FF0000"/>
                </a:solidFill>
              </a:rPr>
              <a:t>NOT</a:t>
            </a:r>
            <a:r>
              <a:rPr lang="en-GB" dirty="0"/>
              <a:t> use </a:t>
            </a:r>
            <a:r>
              <a:rPr lang="en-GB" b="1" dirty="0"/>
              <a:t>did </a:t>
            </a:r>
            <a:r>
              <a:rPr lang="en-GB" dirty="0"/>
              <a:t>to form questions in the past simple when asking about the </a:t>
            </a:r>
            <a:r>
              <a:rPr lang="en-GB" b="1" dirty="0"/>
              <a:t>subject</a:t>
            </a:r>
            <a:r>
              <a:rPr lang="en-GB" dirty="0"/>
              <a:t>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Who </a:t>
            </a:r>
            <a:r>
              <a:rPr lang="en-GB" b="1" dirty="0"/>
              <a:t>met</a:t>
            </a:r>
            <a:r>
              <a:rPr lang="en-GB" dirty="0"/>
              <a:t> his patrol partner in the canteen yesterday? =&gt; Tom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In the last case the answer to the question is “Tom” which is the subject of the original sentence =&gt; did is not used!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88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/>
              <a:t>Past </a:t>
            </a:r>
            <a:r>
              <a:rPr lang="en-GB" dirty="0"/>
              <a:t>Continuous - Uses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de-DE" dirty="0"/>
              <a:t>U</a:t>
            </a:r>
            <a:r>
              <a:rPr lang="en-GB" dirty="0"/>
              <a:t>se the past continuous to describe actions or situations </a:t>
            </a:r>
            <a:r>
              <a:rPr lang="en-GB" b="1" dirty="0"/>
              <a:t>in progress around a certain time in the past</a:t>
            </a:r>
            <a:r>
              <a:rPr lang="en-GB" dirty="0"/>
              <a:t>:</a:t>
            </a:r>
            <a:endParaRPr lang="de-AT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b="1" dirty="0"/>
              <a:t>	</a:t>
            </a:r>
            <a:r>
              <a:rPr lang="en-GB" dirty="0"/>
              <a:t>Peter</a:t>
            </a:r>
            <a:r>
              <a:rPr lang="en-GB" b="1" dirty="0"/>
              <a:t> was having </a:t>
            </a:r>
            <a:r>
              <a:rPr lang="en-GB" dirty="0"/>
              <a:t>a meeting at 12.30 yesterday</a:t>
            </a:r>
            <a:r>
              <a:rPr lang="en-GB" b="1" dirty="0"/>
              <a:t>.</a:t>
            </a:r>
            <a:endParaRPr lang="de-AT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b="1" dirty="0"/>
              <a:t>	</a:t>
            </a:r>
            <a:r>
              <a:rPr lang="en-GB" dirty="0"/>
              <a:t>They </a:t>
            </a:r>
            <a:r>
              <a:rPr lang="en-GB" b="1" dirty="0"/>
              <a:t>were driving </a:t>
            </a:r>
            <a:r>
              <a:rPr lang="en-GB" dirty="0"/>
              <a:t>home at the time of the murder.</a:t>
            </a:r>
            <a:endParaRPr lang="de-AT" dirty="0"/>
          </a:p>
          <a:p>
            <a:r>
              <a:rPr lang="en-GB" altLang="de-DE" b="1" dirty="0"/>
              <a:t>A signal phrases for use of the past continuous: </a:t>
            </a:r>
            <a:r>
              <a:rPr lang="en-GB" altLang="de-DE" b="1" i="1" dirty="0">
                <a:solidFill>
                  <a:srgbClr val="FF0000"/>
                </a:solidFill>
              </a:rPr>
              <a:t>while</a:t>
            </a:r>
            <a:endParaRPr lang="de-AT" altLang="de-DE" dirty="0"/>
          </a:p>
          <a:p>
            <a:pPr>
              <a:buFont typeface="Wingdings" panose="05000000000000000000" pitchFamily="2" charset="2"/>
              <a:buNone/>
            </a:pPr>
            <a:r>
              <a:rPr lang="en-GB" altLang="de-DE" dirty="0"/>
              <a:t>		</a:t>
            </a:r>
            <a:r>
              <a:rPr lang="en-GB" altLang="de-DE" b="1" u="sng" dirty="0">
                <a:solidFill>
                  <a:srgbClr val="FF0000"/>
                </a:solidFill>
              </a:rPr>
              <a:t>While</a:t>
            </a:r>
            <a:r>
              <a:rPr lang="en-GB" altLang="de-DE" dirty="0"/>
              <a:t> we </a:t>
            </a:r>
            <a:r>
              <a:rPr lang="en-GB" altLang="de-DE" b="1" dirty="0"/>
              <a:t>were watching </a:t>
            </a:r>
            <a:r>
              <a:rPr lang="en-GB" altLang="de-DE" dirty="0"/>
              <a:t>television, the phone rang.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past continuous is usually used to indicate a longer action that was interrupted by another shorter action (in the past simple):</a:t>
            </a:r>
          </a:p>
          <a:p>
            <a:pPr marL="0" indent="0">
              <a:buNone/>
            </a:pPr>
            <a:r>
              <a:rPr lang="en-GB" dirty="0"/>
              <a:t>	I </a:t>
            </a:r>
            <a:r>
              <a:rPr lang="en-GB" b="1" dirty="0"/>
              <a:t>was talking </a:t>
            </a:r>
            <a:r>
              <a:rPr lang="en-GB" dirty="0"/>
              <a:t>on the phone when my boss came into the office.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7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1961</Words>
  <Application>Microsoft Office PowerPoint</Application>
  <PresentationFormat>Widescreen</PresentationFormat>
  <Paragraphs>160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Wingdings</vt:lpstr>
      <vt:lpstr>Office Theme</vt:lpstr>
      <vt:lpstr>Past tenses</vt:lpstr>
      <vt:lpstr>Past tenses – simple past</vt:lpstr>
      <vt:lpstr>Past tenses – past continuous</vt:lpstr>
      <vt:lpstr>Time expressions commonly used with the past simple</vt:lpstr>
      <vt:lpstr>Past simple - Uses</vt:lpstr>
      <vt:lpstr>Past simple – Negatives</vt:lpstr>
      <vt:lpstr>Past simple – Questions</vt:lpstr>
      <vt:lpstr>Past simple – Questions continued</vt:lpstr>
      <vt:lpstr>Past Continuous - Uses</vt:lpstr>
      <vt:lpstr>Past Continuous - Uses</vt:lpstr>
      <vt:lpstr>Past Continuous – Questions and Negatives</vt:lpstr>
      <vt:lpstr>Past tenses – present perfect</vt:lpstr>
      <vt:lpstr>Past tenses – present perfect</vt:lpstr>
      <vt:lpstr>Time expressions used with the present perfect</vt:lpstr>
      <vt:lpstr>Time expressions used with the simple past and present perfect</vt:lpstr>
      <vt:lpstr>Time expressions used with the simple past and present perfect</vt:lpstr>
      <vt:lpstr>Present perfect - Questions and Negatives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112</cp:revision>
  <dcterms:created xsi:type="dcterms:W3CDTF">2015-10-21T11:09:52Z</dcterms:created>
  <dcterms:modified xsi:type="dcterms:W3CDTF">2023-04-19T21:50:56Z</dcterms:modified>
</cp:coreProperties>
</file>