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9925050" cy="6792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85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898" y="0"/>
            <a:ext cx="430085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492A915-4037-4285-B36F-053F97440956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2088"/>
            <a:ext cx="430085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898" y="6452088"/>
            <a:ext cx="430085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FD1D5FE-918B-412F-BFD4-713FEBC75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5430-F7E3-41E2-B795-8C53F1A2BBCA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77B5F-8E75-493D-88E6-CCF6858335B4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433D6-E6C2-4D6F-AE7D-8A0AD56BA53D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029A-AAF0-4FEF-BE88-79E2E55D9BC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5487E-B97B-4F34-9441-EC8EF2AC9F1F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287AE-0B99-473F-BDD1-7E88C56313AE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AFDBC-0CAF-4CB5-961C-7C7E9C7647F8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E1060-6A2E-4BC4-9ADE-18E9042D19A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113D1-079D-4278-9F0C-4420D8018F1C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D47EE-E811-45F6-BB23-4DE6C65E56E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BC4FD-1ACF-4C31-AFB0-0644305755B1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7138C-57C8-4BA5-9AB2-888AF249CC3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AA4A-DC97-4376-A208-4B8CE7CDD589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086F1-F14B-46C2-94BA-C1A26557B440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BF188-051D-4845-9BD4-79035CCB7633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7CBFC-0040-40A6-9563-17B41C8ECE6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20E91-6B39-404B-AACD-02DF12393148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034A-F65E-45EC-831D-33E7809C6E52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E9CD-0EC0-493A-A5A6-F98F7DB33405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F44AE-10DE-4BB0-BAF8-FB47CC3378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0682D-41DA-4DC9-B3C9-063EED3998DA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E613B-DDD5-4AAC-BE51-36E7813255D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FB34FC-EF10-4788-BB8F-FADC6FAE6B07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E9D3B4-F865-4CF3-9C40-66BEB702BF6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sz="4400" dirty="0"/>
              <a:t>Future forms - 1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r>
              <a:rPr lang="en-GB" altLang="de-DE" b="1" dirty="0"/>
              <a:t>The “</a:t>
            </a:r>
            <a:r>
              <a:rPr lang="en-GB" altLang="de-DE" b="1" dirty="0">
                <a:solidFill>
                  <a:srgbClr val="FF0000"/>
                </a:solidFill>
              </a:rPr>
              <a:t>will</a:t>
            </a:r>
            <a:r>
              <a:rPr lang="en-GB" altLang="de-DE" b="1" dirty="0"/>
              <a:t>” future is used when expressing </a:t>
            </a:r>
            <a:r>
              <a:rPr lang="en-GB" altLang="de-DE" b="1" dirty="0">
                <a:solidFill>
                  <a:srgbClr val="FF0000"/>
                </a:solidFill>
              </a:rPr>
              <a:t>spontaneous reactions, i.e. we decide to do something spontaneously </a:t>
            </a:r>
            <a:r>
              <a:rPr lang="en-GB" altLang="de-DE" b="1" dirty="0"/>
              <a:t>in the future at the moment of speaking:</a:t>
            </a:r>
            <a:endParaRPr lang="de-AT" altLang="de-DE" dirty="0"/>
          </a:p>
          <a:p>
            <a:pPr marL="857250" lvl="2" indent="0">
              <a:buFont typeface="Wingdings" panose="05000000000000000000" pitchFamily="2" charset="2"/>
              <a:buNone/>
            </a:pPr>
            <a:r>
              <a:rPr lang="en-GB" altLang="de-DE" sz="2800" dirty="0"/>
              <a:t>Oh dear! I have just seen that we do not have any more coffee left. I </a:t>
            </a:r>
            <a:r>
              <a:rPr lang="en-GB" altLang="de-DE" sz="2800" u="sng" dirty="0"/>
              <a:t>will go</a:t>
            </a:r>
            <a:r>
              <a:rPr lang="en-GB" altLang="de-DE" sz="2800" dirty="0"/>
              <a:t> out and buy some.</a:t>
            </a:r>
          </a:p>
          <a:p>
            <a:pPr marL="857250" lvl="2" indent="0">
              <a:buFont typeface="Wingdings" panose="05000000000000000000" pitchFamily="2" charset="2"/>
              <a:buNone/>
            </a:pPr>
            <a:endParaRPr lang="en-GB" altLang="de-DE" sz="2800" dirty="0"/>
          </a:p>
          <a:p>
            <a:r>
              <a:rPr lang="en-GB" altLang="de-DE" b="1" dirty="0"/>
              <a:t>The “</a:t>
            </a:r>
            <a:r>
              <a:rPr lang="en-GB" altLang="de-DE" b="1" dirty="0">
                <a:solidFill>
                  <a:srgbClr val="FF0000"/>
                </a:solidFill>
              </a:rPr>
              <a:t>going to</a:t>
            </a:r>
            <a:r>
              <a:rPr lang="en-GB" altLang="de-DE" b="1" dirty="0"/>
              <a:t>” is used if</a:t>
            </a:r>
            <a:r>
              <a:rPr lang="en-GB" altLang="de-DE" b="1" dirty="0">
                <a:solidFill>
                  <a:srgbClr val="FF0000"/>
                </a:solidFill>
              </a:rPr>
              <a:t> to express an intention for the future (where it is planned to do something in the future, but nothing has been fixed or arranged yet)</a:t>
            </a:r>
            <a:r>
              <a:rPr lang="en-GB" altLang="de-DE" b="1" dirty="0"/>
              <a:t>. It is NOT used to refer to a spontaneous reaction to a situation:</a:t>
            </a:r>
            <a:endParaRPr lang="de-AT" altLang="de-DE" dirty="0"/>
          </a:p>
          <a:p>
            <a:pPr marL="800100" lvl="2" indent="0">
              <a:buFont typeface="Wingdings" panose="05000000000000000000" pitchFamily="2" charset="2"/>
              <a:buNone/>
            </a:pPr>
            <a:r>
              <a:rPr lang="en-GB" altLang="de-DE" sz="2800" u="sng" dirty="0"/>
              <a:t>I am going to go</a:t>
            </a:r>
            <a:r>
              <a:rPr lang="en-GB" altLang="de-DE" sz="2800" dirty="0"/>
              <a:t> shopping. Do you want me to get you anything?</a:t>
            </a:r>
            <a:endParaRPr lang="de-AT" altLang="de-DE" sz="2800" dirty="0"/>
          </a:p>
          <a:p>
            <a:pPr marL="857250" lvl="2" indent="0">
              <a:buFont typeface="Wingdings" panose="05000000000000000000" pitchFamily="2" charset="2"/>
              <a:buNone/>
            </a:pPr>
            <a:endParaRPr lang="en-GB" altLang="de-DE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sz="4400" dirty="0"/>
              <a:t>Future forms - 2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r>
              <a:rPr lang="en-GB" altLang="de-DE" sz="2600" b="1" dirty="0"/>
              <a:t>The </a:t>
            </a:r>
            <a:r>
              <a:rPr lang="en-GB" altLang="de-DE" sz="2600" b="1" dirty="0">
                <a:solidFill>
                  <a:srgbClr val="FF0000"/>
                </a:solidFill>
              </a:rPr>
              <a:t>present continuous </a:t>
            </a:r>
            <a:r>
              <a:rPr lang="en-GB" altLang="de-DE" sz="2600" b="1" dirty="0"/>
              <a:t>is used if </a:t>
            </a:r>
            <a:r>
              <a:rPr lang="en-GB" altLang="de-DE" sz="2600" b="1" dirty="0">
                <a:solidFill>
                  <a:srgbClr val="FF0000"/>
                </a:solidFill>
              </a:rPr>
              <a:t>the action is not only planned, but it is also fixed and arranged</a:t>
            </a:r>
            <a:r>
              <a:rPr lang="en-GB" altLang="de-DE" sz="2600" b="1" dirty="0"/>
              <a:t>:</a:t>
            </a:r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en-GB" altLang="de-DE" sz="2600" b="1" dirty="0"/>
              <a:t>	</a:t>
            </a:r>
            <a:r>
              <a:rPr lang="en-GB" altLang="de-DE" sz="2600" dirty="0"/>
              <a:t>I </a:t>
            </a:r>
            <a:r>
              <a:rPr lang="en-GB" altLang="de-DE" sz="2600" u="sng" dirty="0"/>
              <a:t>am going</a:t>
            </a:r>
            <a:r>
              <a:rPr lang="en-GB" altLang="de-DE" sz="2600" dirty="0"/>
              <a:t> to the dentist’s tomorrow. I have an appointment at 2 pm.</a:t>
            </a:r>
            <a:endParaRPr lang="de-DE" altLang="de-DE" sz="2600" dirty="0"/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de-DE" altLang="de-DE" sz="2600" dirty="0"/>
              <a:t>	</a:t>
            </a:r>
            <a:r>
              <a:rPr lang="en-GB" altLang="de-DE" sz="2600" dirty="0"/>
              <a:t>I have already bought my air ticket to Paris. I </a:t>
            </a:r>
            <a:r>
              <a:rPr lang="en-GB" altLang="de-DE" sz="2600" u="sng" dirty="0"/>
              <a:t>am flying</a:t>
            </a:r>
            <a:r>
              <a:rPr lang="de-DE" altLang="de-DE" sz="2600" dirty="0"/>
              <a:t> </a:t>
            </a:r>
            <a:r>
              <a:rPr lang="en-GB" altLang="de-DE" sz="2600" dirty="0"/>
              <a:t>to Paris 	tomorrow evening.</a:t>
            </a:r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en-GB" altLang="de-DE" sz="2600" b="1" dirty="0"/>
              <a:t>Please note that the present continuous is used if </a:t>
            </a:r>
            <a:r>
              <a:rPr lang="en-GB" altLang="de-DE" sz="2600" b="1" dirty="0">
                <a:solidFill>
                  <a:srgbClr val="FF0000"/>
                </a:solidFill>
              </a:rPr>
              <a:t>the subject of the sentence is a person</a:t>
            </a:r>
            <a:r>
              <a:rPr lang="en-GB" altLang="de-DE" sz="2600" b="1" dirty="0"/>
              <a:t>.</a:t>
            </a:r>
          </a:p>
          <a:p>
            <a:pPr marL="400050" lvl="1" indent="0">
              <a:buFont typeface="Wingdings" panose="05000000000000000000" pitchFamily="2" charset="2"/>
              <a:buNone/>
            </a:pPr>
            <a:endParaRPr lang="en-GB" altLang="de-DE" sz="2600" b="1" dirty="0"/>
          </a:p>
        </p:txBody>
      </p:sp>
    </p:spTree>
    <p:extLst>
      <p:ext uri="{BB962C8B-B14F-4D97-AF65-F5344CB8AC3E}">
        <p14:creationId xmlns:p14="http://schemas.microsoft.com/office/powerpoint/2010/main" val="315553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sz="4400" dirty="0"/>
              <a:t>Future forms - 3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r>
              <a:rPr lang="en-GB" altLang="de-DE" b="1" dirty="0"/>
              <a:t>The </a:t>
            </a:r>
            <a:r>
              <a:rPr lang="en-GB" altLang="de-DE" b="1" dirty="0">
                <a:solidFill>
                  <a:srgbClr val="FF0000"/>
                </a:solidFill>
              </a:rPr>
              <a:t>present simple </a:t>
            </a:r>
            <a:r>
              <a:rPr lang="en-GB" altLang="de-DE" b="1" dirty="0"/>
              <a:t>is used to talk about a </a:t>
            </a:r>
            <a:r>
              <a:rPr lang="en-GB" altLang="de-DE" b="1" dirty="0">
                <a:solidFill>
                  <a:srgbClr val="FF0000"/>
                </a:solidFill>
              </a:rPr>
              <a:t>timetable or schedule</a:t>
            </a:r>
            <a:r>
              <a:rPr lang="en-GB" altLang="de-DE" b="1" dirty="0"/>
              <a:t>:</a:t>
            </a:r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en-GB" altLang="de-DE" sz="2800" b="1" dirty="0"/>
              <a:t>	</a:t>
            </a:r>
            <a:r>
              <a:rPr lang="en-GB" altLang="de-DE" sz="2800" dirty="0"/>
              <a:t>When </a:t>
            </a:r>
            <a:r>
              <a:rPr lang="en-GB" altLang="de-DE" sz="2800" u="sng" dirty="0"/>
              <a:t>does your flight to London leave</a:t>
            </a:r>
            <a:r>
              <a:rPr lang="en-GB" altLang="de-DE" sz="2800" dirty="0"/>
              <a:t>?</a:t>
            </a:r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en-GB" altLang="de-DE" sz="2800" dirty="0"/>
              <a:t>	It </a:t>
            </a:r>
            <a:r>
              <a:rPr lang="en-GB" altLang="de-DE" sz="2800" u="sng" dirty="0"/>
              <a:t>takes</a:t>
            </a:r>
            <a:r>
              <a:rPr lang="en-GB" altLang="de-DE" sz="2800" dirty="0"/>
              <a:t> off at 10.20.</a:t>
            </a:r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en-GB" altLang="de-DE" sz="2800" dirty="0"/>
              <a:t>	The concert </a:t>
            </a:r>
            <a:r>
              <a:rPr lang="en-GB" altLang="de-DE" sz="2800" u="sng" dirty="0"/>
              <a:t>starts</a:t>
            </a:r>
            <a:r>
              <a:rPr lang="en-GB" altLang="de-DE" sz="2800" dirty="0"/>
              <a:t> at 7.30 tonight.</a:t>
            </a:r>
          </a:p>
          <a:p>
            <a:pPr marL="400050" lvl="1" indent="0">
              <a:buFont typeface="Wingdings" panose="05000000000000000000" pitchFamily="2" charset="2"/>
              <a:buNone/>
            </a:pPr>
            <a:r>
              <a:rPr lang="en-GB" altLang="de-DE" sz="2800" b="1" dirty="0"/>
              <a:t>Please note that the present simple is used if </a:t>
            </a:r>
            <a:r>
              <a:rPr lang="en-GB" altLang="de-DE" sz="2800" b="1" dirty="0">
                <a:solidFill>
                  <a:srgbClr val="FF0000"/>
                </a:solidFill>
              </a:rPr>
              <a:t>the subject of the sentence is impersonal, i.e. not a person</a:t>
            </a:r>
            <a:r>
              <a:rPr lang="en-GB" altLang="de-DE" sz="2800" b="1" dirty="0"/>
              <a:t>.</a:t>
            </a: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158899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sz="4400" dirty="0"/>
              <a:t>Future forms – Making predictions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r>
              <a:rPr lang="en-GB" altLang="de-DE" b="1" dirty="0"/>
              <a:t>When making predictions, it is possible to use “will” and “going to” future forms:</a:t>
            </a:r>
          </a:p>
          <a:p>
            <a:pPr lvl="1"/>
            <a:r>
              <a:rPr lang="en-GB" altLang="de-DE" sz="2800" b="1" dirty="0"/>
              <a:t>The “</a:t>
            </a:r>
            <a:r>
              <a:rPr lang="en-GB" altLang="de-DE" sz="2800" b="1" dirty="0">
                <a:solidFill>
                  <a:srgbClr val="FF0000"/>
                </a:solidFill>
              </a:rPr>
              <a:t>going to</a:t>
            </a:r>
            <a:r>
              <a:rPr lang="en-GB" altLang="de-DE" sz="2800" b="1" dirty="0"/>
              <a:t>” future is used for </a:t>
            </a:r>
            <a:r>
              <a:rPr lang="en-GB" altLang="de-DE" sz="2800" b="1" dirty="0">
                <a:solidFill>
                  <a:srgbClr val="FF0000"/>
                </a:solidFill>
              </a:rPr>
              <a:t>predictions which are based on evidence in the present</a:t>
            </a:r>
            <a:r>
              <a:rPr lang="en-GB" altLang="de-DE" sz="2800" b="1" dirty="0"/>
              <a:t>:</a:t>
            </a:r>
          </a:p>
          <a:p>
            <a:pPr marL="922338" lvl="2" indent="0">
              <a:buNone/>
            </a:pPr>
            <a:r>
              <a:rPr lang="en-GB" altLang="de-DE" sz="2800" dirty="0"/>
              <a:t>Look at those black clouds! It </a:t>
            </a:r>
            <a:r>
              <a:rPr lang="en-GB" altLang="de-DE" sz="2800" u="sng" dirty="0"/>
              <a:t>is going to rain</a:t>
            </a:r>
            <a:r>
              <a:rPr lang="en-GB" altLang="de-DE" sz="2800" dirty="0"/>
              <a:t>.</a:t>
            </a:r>
          </a:p>
          <a:p>
            <a:pPr marL="922338" lvl="2" indent="0">
              <a:buNone/>
            </a:pPr>
            <a:r>
              <a:rPr lang="en-GB" altLang="de-DE" sz="2800" dirty="0"/>
              <a:t>I </a:t>
            </a:r>
            <a:r>
              <a:rPr lang="en-GB" altLang="de-DE" sz="2800" u="sng" dirty="0"/>
              <a:t>am going to miss </a:t>
            </a:r>
            <a:r>
              <a:rPr lang="en-GB" altLang="de-DE" sz="2800" dirty="0"/>
              <a:t>my train. It is impossible to get to the railway station in 2 minutes from here.</a:t>
            </a:r>
            <a:endParaRPr lang="de-AT" altLang="de-DE" sz="2800" dirty="0"/>
          </a:p>
          <a:p>
            <a:pPr lvl="1"/>
            <a:r>
              <a:rPr lang="en-GB" altLang="de-DE" sz="2800" b="1" dirty="0"/>
              <a:t>The “</a:t>
            </a:r>
            <a:r>
              <a:rPr lang="en-GB" altLang="de-DE" sz="2800" b="1" dirty="0">
                <a:solidFill>
                  <a:srgbClr val="FF0000"/>
                </a:solidFill>
              </a:rPr>
              <a:t>will</a:t>
            </a:r>
            <a:r>
              <a:rPr lang="en-GB" altLang="de-DE" sz="2800" b="1" dirty="0"/>
              <a:t>” future is used for </a:t>
            </a:r>
            <a:r>
              <a:rPr lang="en-GB" altLang="de-DE" sz="2800" b="1" dirty="0">
                <a:solidFill>
                  <a:srgbClr val="FF0000"/>
                </a:solidFill>
              </a:rPr>
              <a:t>predictions which are purely hypothetical, i.e. there is no evidence for them in the present</a:t>
            </a:r>
            <a:r>
              <a:rPr lang="en-GB" altLang="de-DE" sz="2800" b="1" dirty="0"/>
              <a:t>:</a:t>
            </a:r>
          </a:p>
          <a:p>
            <a:pPr marL="922338" lvl="2" indent="0">
              <a:buNone/>
            </a:pPr>
            <a:r>
              <a:rPr lang="en-GB" altLang="de-DE" sz="2800" dirty="0"/>
              <a:t>It </a:t>
            </a:r>
            <a:r>
              <a:rPr lang="en-GB" altLang="de-DE" sz="2800" u="sng" dirty="0"/>
              <a:t>will rain</a:t>
            </a:r>
            <a:r>
              <a:rPr lang="en-GB" altLang="de-DE" sz="2800" dirty="0"/>
              <a:t> a lot next May.</a:t>
            </a:r>
            <a:r>
              <a:rPr lang="de-AT" altLang="de-DE" sz="2800" dirty="0"/>
              <a:t>	</a:t>
            </a: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355822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sz="4400" dirty="0"/>
              <a:t>Future forms – Exceptions 1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r>
              <a:rPr lang="en-GB" altLang="de-DE" b="1" dirty="0"/>
              <a:t>We always use the “WILL” future in connection with the following:</a:t>
            </a:r>
          </a:p>
          <a:p>
            <a:pPr lvl="1"/>
            <a:r>
              <a:rPr lang="en-GB" altLang="de-DE" sz="2800" b="1" dirty="0">
                <a:solidFill>
                  <a:srgbClr val="FF0000"/>
                </a:solidFill>
              </a:rPr>
              <a:t>Phrases which expresses an opinion</a:t>
            </a:r>
            <a:r>
              <a:rPr lang="en-GB" altLang="de-DE" sz="2800" b="1" dirty="0"/>
              <a:t>, e.g.: </a:t>
            </a:r>
            <a:r>
              <a:rPr lang="en-GB" altLang="de-DE" sz="2800" b="1" i="1" dirty="0"/>
              <a:t>I think, I suppose, I believe, I imagine, I expect, I am sure/convinced/certain, I doubt, I hope:</a:t>
            </a:r>
            <a:endParaRPr lang="de-AT" altLang="de-DE" sz="2800" dirty="0"/>
          </a:p>
          <a:p>
            <a:pPr lvl="2">
              <a:buFont typeface="Wingdings" panose="05000000000000000000" pitchFamily="2" charset="2"/>
              <a:buNone/>
            </a:pPr>
            <a:r>
              <a:rPr lang="en-GB" altLang="de-DE" sz="2800" b="1" dirty="0"/>
              <a:t> 	</a:t>
            </a:r>
            <a:r>
              <a:rPr lang="en-GB" altLang="de-DE" sz="2800" dirty="0"/>
              <a:t>Look at those black clouds! I think it </a:t>
            </a:r>
            <a:r>
              <a:rPr lang="en-GB" altLang="de-DE" sz="2800" u="sng" dirty="0"/>
              <a:t>will rain</a:t>
            </a:r>
            <a:r>
              <a:rPr lang="en-GB" altLang="de-DE" sz="2800" dirty="0"/>
              <a:t>.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GB" altLang="de-DE" sz="2800" dirty="0"/>
              <a:t>	I am sure that he </a:t>
            </a:r>
            <a:r>
              <a:rPr lang="en-GB" altLang="de-DE" sz="2800" u="sng" dirty="0"/>
              <a:t>will not come</a:t>
            </a:r>
            <a:r>
              <a:rPr lang="en-GB" altLang="de-DE" sz="2800" dirty="0"/>
              <a:t>.</a:t>
            </a:r>
          </a:p>
          <a:p>
            <a:pPr lvl="1"/>
            <a:r>
              <a:rPr lang="en-GB" altLang="de-DE" sz="2800" b="1" dirty="0">
                <a:solidFill>
                  <a:srgbClr val="FF0000"/>
                </a:solidFill>
              </a:rPr>
              <a:t>Adverbs such as </a:t>
            </a:r>
            <a:r>
              <a:rPr lang="en-GB" altLang="de-DE" sz="2800" b="1" i="1" dirty="0">
                <a:solidFill>
                  <a:srgbClr val="FF0000"/>
                </a:solidFill>
              </a:rPr>
              <a:t>certainly, definitely, probably perhaps, possibly </a:t>
            </a:r>
            <a:r>
              <a:rPr lang="en-GB" altLang="de-DE" sz="2800" b="1" dirty="0">
                <a:solidFill>
                  <a:srgbClr val="FF0000"/>
                </a:solidFill>
              </a:rPr>
              <a:t>and</a:t>
            </a:r>
            <a:r>
              <a:rPr lang="en-GB" altLang="de-DE" sz="2800" b="1" i="1" dirty="0">
                <a:solidFill>
                  <a:srgbClr val="FF0000"/>
                </a:solidFill>
              </a:rPr>
              <a:t> maybe</a:t>
            </a:r>
            <a:r>
              <a:rPr lang="en-GB" altLang="de-DE" sz="2800" b="1" i="1" dirty="0"/>
              <a:t>:</a:t>
            </a:r>
            <a:endParaRPr lang="de-AT" altLang="de-DE" sz="2800" dirty="0"/>
          </a:p>
          <a:p>
            <a:pPr lvl="2">
              <a:buFont typeface="Wingdings" panose="05000000000000000000" pitchFamily="2" charset="2"/>
              <a:buNone/>
            </a:pPr>
            <a:r>
              <a:rPr lang="en-GB" altLang="de-DE" sz="2800" dirty="0"/>
              <a:t> 	It </a:t>
            </a:r>
            <a:r>
              <a:rPr lang="en-GB" altLang="de-DE" sz="2800" u="sng" dirty="0"/>
              <a:t>will</a:t>
            </a:r>
            <a:r>
              <a:rPr lang="en-GB" altLang="de-DE" sz="2800" dirty="0"/>
              <a:t> probably </a:t>
            </a:r>
            <a:r>
              <a:rPr lang="en-GB" altLang="de-DE" sz="2800" u="sng" dirty="0"/>
              <a:t>rain</a:t>
            </a:r>
            <a:r>
              <a:rPr lang="en-GB" altLang="de-DE" sz="2800" dirty="0"/>
              <a:t> later today.</a:t>
            </a:r>
            <a:endParaRPr lang="de-AT" altLang="de-DE" sz="2800" dirty="0"/>
          </a:p>
        </p:txBody>
      </p:sp>
    </p:spTree>
    <p:extLst>
      <p:ext uri="{BB962C8B-B14F-4D97-AF65-F5344CB8AC3E}">
        <p14:creationId xmlns:p14="http://schemas.microsoft.com/office/powerpoint/2010/main" val="73746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sz="4400" dirty="0"/>
              <a:t>Future forms – </a:t>
            </a:r>
            <a:r>
              <a:rPr lang="en-GB" altLang="de-DE" sz="4400"/>
              <a:t>Exceptions </a:t>
            </a:r>
            <a:r>
              <a:rPr lang="en-GB" altLang="de-DE" sz="4400" dirty="0"/>
              <a:t>2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r>
              <a:rPr lang="en-US" altLang="de-DE" b="1" dirty="0"/>
              <a:t>We use the </a:t>
            </a:r>
            <a:r>
              <a:rPr lang="en-US" altLang="de-DE" b="1" dirty="0">
                <a:solidFill>
                  <a:srgbClr val="FF0000"/>
                </a:solidFill>
              </a:rPr>
              <a:t>Present Simple </a:t>
            </a:r>
            <a:r>
              <a:rPr lang="en-US" altLang="de-DE" b="1" dirty="0"/>
              <a:t>(not the </a:t>
            </a:r>
            <a:r>
              <a:rPr lang="en-US" altLang="de-DE" b="1" i="1" dirty="0"/>
              <a:t>will</a:t>
            </a:r>
            <a:r>
              <a:rPr lang="en-US" altLang="de-DE" b="1" dirty="0"/>
              <a:t> future) to refer to the future in sentences which include time words such as </a:t>
            </a:r>
            <a:r>
              <a:rPr lang="en-US" altLang="de-DE" b="1" i="1" dirty="0">
                <a:solidFill>
                  <a:srgbClr val="FF0000"/>
                </a:solidFill>
              </a:rPr>
              <a:t>when, once, as soon as, after, before, until</a:t>
            </a:r>
            <a:r>
              <a:rPr lang="en-US" altLang="de-DE" b="1" dirty="0"/>
              <a:t>. The </a:t>
            </a:r>
            <a:r>
              <a:rPr lang="en-US" altLang="de-DE" b="1" i="1" dirty="0"/>
              <a:t>will</a:t>
            </a:r>
            <a:r>
              <a:rPr lang="en-US" altLang="de-DE" b="1" dirty="0"/>
              <a:t> future is used in the main clause of the sentence, but not in the subordinate clause (</a:t>
            </a:r>
            <a:r>
              <a:rPr lang="en-US" altLang="de-DE" b="1" i="1" dirty="0" err="1"/>
              <a:t>Nebensatz</a:t>
            </a:r>
            <a:r>
              <a:rPr lang="en-US" altLang="de-DE" b="1" dirty="0"/>
              <a:t>) after the </a:t>
            </a:r>
            <a:r>
              <a:rPr lang="en-US" altLang="de-DE" b="1"/>
              <a:t>time word where </a:t>
            </a:r>
            <a:r>
              <a:rPr lang="en-US" altLang="de-DE" b="1" dirty="0"/>
              <a:t>the present simple must be used:</a:t>
            </a:r>
            <a:endParaRPr lang="de-AT" altLang="de-DE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de-DE" sz="2800" dirty="0"/>
              <a:t>	I </a:t>
            </a:r>
            <a:r>
              <a:rPr lang="en-US" altLang="de-DE" sz="2800" b="1" dirty="0"/>
              <a:t>will contact</a:t>
            </a:r>
            <a:r>
              <a:rPr lang="en-US" altLang="de-DE" sz="2800" dirty="0"/>
              <a:t> you </a:t>
            </a:r>
            <a:r>
              <a:rPr lang="en-US" altLang="de-DE" sz="2800" b="1" dirty="0"/>
              <a:t>as soon as</a:t>
            </a:r>
            <a:r>
              <a:rPr lang="en-US" altLang="de-DE" sz="2800" dirty="0"/>
              <a:t> I </a:t>
            </a:r>
            <a:r>
              <a:rPr lang="en-US" altLang="de-DE" sz="2800" b="1" dirty="0"/>
              <a:t>get</a:t>
            </a:r>
            <a:r>
              <a:rPr lang="en-US" altLang="de-DE" sz="2800" dirty="0"/>
              <a:t> the information. (NOT: </a:t>
            </a:r>
            <a:r>
              <a:rPr lang="en-US" altLang="de-DE" sz="2800" i="1" dirty="0"/>
              <a:t>will get</a:t>
            </a:r>
            <a:r>
              <a:rPr lang="en-US" altLang="de-DE" sz="2800" dirty="0"/>
              <a:t>)</a:t>
            </a:r>
            <a:endParaRPr lang="de-AT" altLang="de-DE" sz="2800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de-DE" sz="2800" dirty="0"/>
              <a:t>	We </a:t>
            </a:r>
            <a:r>
              <a:rPr lang="en-US" altLang="de-DE" sz="2800" b="1" dirty="0"/>
              <a:t>will go</a:t>
            </a:r>
            <a:r>
              <a:rPr lang="en-US" altLang="de-DE" sz="2800" dirty="0"/>
              <a:t> out </a:t>
            </a:r>
            <a:r>
              <a:rPr lang="en-US" altLang="de-DE" sz="2800" b="1" dirty="0"/>
              <a:t>when</a:t>
            </a:r>
            <a:r>
              <a:rPr lang="en-US" altLang="de-DE" sz="2800" dirty="0"/>
              <a:t> it </a:t>
            </a:r>
            <a:r>
              <a:rPr lang="en-US" altLang="de-DE" sz="2800" b="1" dirty="0"/>
              <a:t>stops</a:t>
            </a:r>
            <a:r>
              <a:rPr lang="en-US" altLang="de-DE" sz="2800" dirty="0"/>
              <a:t> raining. (NOT: </a:t>
            </a:r>
            <a:r>
              <a:rPr lang="en-US" altLang="de-DE" sz="2800" i="1" dirty="0"/>
              <a:t>will stop</a:t>
            </a:r>
            <a:r>
              <a:rPr lang="en-US" altLang="de-DE" sz="2800" dirty="0"/>
              <a:t>)</a:t>
            </a:r>
            <a:endParaRPr lang="de-AT" altLang="de-DE" sz="2800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de-DE" sz="2800" dirty="0"/>
              <a:t>	I </a:t>
            </a:r>
            <a:r>
              <a:rPr lang="en-US" altLang="de-DE" sz="2800" b="1" dirty="0"/>
              <a:t>will wait</a:t>
            </a:r>
            <a:r>
              <a:rPr lang="en-US" altLang="de-DE" sz="2800" dirty="0"/>
              <a:t> for you </a:t>
            </a:r>
            <a:r>
              <a:rPr lang="en-US" altLang="de-DE" sz="2800" b="1" dirty="0"/>
              <a:t>until</a:t>
            </a:r>
            <a:r>
              <a:rPr lang="en-US" altLang="de-DE" sz="2800" dirty="0"/>
              <a:t> you </a:t>
            </a:r>
            <a:r>
              <a:rPr lang="en-US" altLang="de-DE" sz="2800" b="1" dirty="0"/>
              <a:t>are</a:t>
            </a:r>
            <a:r>
              <a:rPr lang="en-US" altLang="de-DE" sz="2800" dirty="0"/>
              <a:t> ready. (NOT: </a:t>
            </a:r>
            <a:r>
              <a:rPr lang="en-US" altLang="de-DE" sz="2800" i="1" dirty="0"/>
              <a:t>will be</a:t>
            </a:r>
            <a:r>
              <a:rPr lang="en-US" altLang="de-DE" sz="2800" dirty="0"/>
              <a:t>)</a:t>
            </a:r>
            <a:endParaRPr lang="de-AT" altLang="de-DE" sz="2800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de-DE" sz="2800" dirty="0"/>
              <a:t>	I </a:t>
            </a:r>
            <a:r>
              <a:rPr lang="en-US" altLang="de-DE" sz="2800" b="1" dirty="0"/>
              <a:t>will show</a:t>
            </a:r>
            <a:r>
              <a:rPr lang="en-US" altLang="de-DE" sz="2800" dirty="0"/>
              <a:t> the report to the boss </a:t>
            </a:r>
            <a:r>
              <a:rPr lang="en-US" altLang="de-DE" sz="2800" b="1" dirty="0"/>
              <a:t>before</a:t>
            </a:r>
            <a:r>
              <a:rPr lang="en-US" altLang="de-DE" sz="2800" dirty="0"/>
              <a:t> he </a:t>
            </a:r>
            <a:r>
              <a:rPr lang="en-US" altLang="de-DE" sz="2800" b="1" dirty="0"/>
              <a:t>leaves</a:t>
            </a:r>
            <a:r>
              <a:rPr lang="en-US" altLang="de-DE" sz="2800" dirty="0"/>
              <a:t>. (NOT: </a:t>
            </a:r>
            <a:r>
              <a:rPr lang="en-US" altLang="de-DE" sz="2800" i="1" dirty="0"/>
              <a:t>will leave</a:t>
            </a:r>
            <a:r>
              <a:rPr lang="en-US" altLang="de-DE" sz="2800" dirty="0"/>
              <a:t>)</a:t>
            </a:r>
            <a:endParaRPr lang="de-AT" altLang="de-DE" sz="2800" dirty="0"/>
          </a:p>
        </p:txBody>
      </p:sp>
    </p:spTree>
    <p:extLst>
      <p:ext uri="{BB962C8B-B14F-4D97-AF65-F5344CB8AC3E}">
        <p14:creationId xmlns:p14="http://schemas.microsoft.com/office/powerpoint/2010/main" val="270929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Future forms - 1</vt:lpstr>
      <vt:lpstr>Future forms - 2</vt:lpstr>
      <vt:lpstr>Future forms - 3</vt:lpstr>
      <vt:lpstr>Future forms – Making predictions</vt:lpstr>
      <vt:lpstr>Future forms – Exceptions 1</vt:lpstr>
      <vt:lpstr>Future forms – Exceptions 2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49</cp:revision>
  <cp:lastPrinted>2022-05-10T22:59:22Z</cp:lastPrinted>
  <dcterms:created xsi:type="dcterms:W3CDTF">2015-10-21T11:09:52Z</dcterms:created>
  <dcterms:modified xsi:type="dcterms:W3CDTF">2023-06-02T16:05:59Z</dcterms:modified>
</cp:coreProperties>
</file>