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1"/>
  </p:handoutMasterIdLst>
  <p:sldIdLst>
    <p:sldId id="259" r:id="rId2"/>
    <p:sldId id="260" r:id="rId3"/>
    <p:sldId id="261" r:id="rId4"/>
    <p:sldId id="272" r:id="rId5"/>
    <p:sldId id="266" r:id="rId6"/>
    <p:sldId id="269" r:id="rId7"/>
    <p:sldId id="270" r:id="rId8"/>
    <p:sldId id="274" r:id="rId9"/>
    <p:sldId id="275" r:id="rId10"/>
  </p:sldIdLst>
  <p:sldSz cx="12192000" cy="6858000"/>
  <p:notesSz cx="9926638" cy="6797675"/>
  <p:defaultTextStyle>
    <a:defPPr>
      <a:defRPr lang="de-DE"/>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2" autoAdjust="0"/>
    <p:restoredTop sz="94660"/>
  </p:normalViewPr>
  <p:slideViewPr>
    <p:cSldViewPr snapToGrid="0">
      <p:cViewPr varScale="1">
        <p:scale>
          <a:sx n="111" d="100"/>
          <a:sy n="111" d="100"/>
        </p:scale>
        <p:origin x="588"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4301543" cy="33988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pPr>
              <a:defRPr/>
            </a:pPr>
            <a:endParaRPr lang="en-US"/>
          </a:p>
        </p:txBody>
      </p:sp>
      <p:sp>
        <p:nvSpPr>
          <p:cNvPr id="17411" name="Rectangle 3"/>
          <p:cNvSpPr>
            <a:spLocks noGrp="1" noChangeArrowheads="1"/>
          </p:cNvSpPr>
          <p:nvPr>
            <p:ph type="dt" sz="quarter" idx="1"/>
          </p:nvPr>
        </p:nvSpPr>
        <p:spPr bwMode="auto">
          <a:xfrm>
            <a:off x="5622798" y="0"/>
            <a:ext cx="4301543" cy="33988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pPr>
              <a:defRPr/>
            </a:pPr>
            <a:fld id="{3C85BC6C-E109-4E4D-A6A8-B1ECF35A185B}" type="datetimeFigureOut">
              <a:rPr lang="en-US"/>
              <a:pPr>
                <a:defRPr/>
              </a:pPr>
              <a:t>4/27/2022</a:t>
            </a:fld>
            <a:endParaRPr lang="en-US"/>
          </a:p>
        </p:txBody>
      </p:sp>
      <p:sp>
        <p:nvSpPr>
          <p:cNvPr id="17412" name="Rectangle 4"/>
          <p:cNvSpPr>
            <a:spLocks noGrp="1" noChangeArrowheads="1"/>
          </p:cNvSpPr>
          <p:nvPr>
            <p:ph type="ftr" sz="quarter" idx="2"/>
          </p:nvPr>
        </p:nvSpPr>
        <p:spPr bwMode="auto">
          <a:xfrm>
            <a:off x="0" y="6456612"/>
            <a:ext cx="4301543" cy="33988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pPr>
              <a:defRPr/>
            </a:pPr>
            <a:endParaRPr lang="en-US"/>
          </a:p>
        </p:txBody>
      </p:sp>
      <p:sp>
        <p:nvSpPr>
          <p:cNvPr id="17413" name="Rectangle 5"/>
          <p:cNvSpPr>
            <a:spLocks noGrp="1" noChangeArrowheads="1"/>
          </p:cNvSpPr>
          <p:nvPr>
            <p:ph type="sldNum" sz="quarter" idx="3"/>
          </p:nvPr>
        </p:nvSpPr>
        <p:spPr bwMode="auto">
          <a:xfrm>
            <a:off x="5622798" y="6456612"/>
            <a:ext cx="4301543" cy="33988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pPr>
              <a:defRPr/>
            </a:pPr>
            <a:fld id="{264C0855-EA36-43DB-ADEA-9B5A67DBD251}"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a:t>Titelmasterformat durch Klicken bearbeiten</a:t>
            </a:r>
            <a:endParaRPr lang="de-AT"/>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endParaRPr lang="de-AT"/>
          </a:p>
        </p:txBody>
      </p:sp>
      <p:sp>
        <p:nvSpPr>
          <p:cNvPr id="4" name="Datumsplatzhalter 3"/>
          <p:cNvSpPr>
            <a:spLocks noGrp="1"/>
          </p:cNvSpPr>
          <p:nvPr>
            <p:ph type="dt" sz="half" idx="10"/>
          </p:nvPr>
        </p:nvSpPr>
        <p:spPr/>
        <p:txBody>
          <a:bodyPr/>
          <a:lstStyle>
            <a:lvl1pPr>
              <a:defRPr/>
            </a:lvl1pPr>
          </a:lstStyle>
          <a:p>
            <a:pPr>
              <a:defRPr/>
            </a:pPr>
            <a:fld id="{C0C1F3D4-408C-4F9D-AC4E-9D735CFE4EE1}" type="datetimeFigureOut">
              <a:rPr lang="de-AT"/>
              <a:pPr>
                <a:defRPr/>
              </a:pPr>
              <a:t>27.04.2022</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B413BD64-265A-4580-888F-EAA4ABC4402F}" type="slidenum">
              <a:rPr lang="de-AT"/>
              <a:pPr>
                <a:defRPr/>
              </a:pPr>
              <a:t>‹#›</a:t>
            </a:fld>
            <a:endParaRPr lang="de-A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p:cNvSpPr>
            <a:spLocks noGrp="1"/>
          </p:cNvSpPr>
          <p:nvPr>
            <p:ph type="dt" sz="half" idx="10"/>
          </p:nvPr>
        </p:nvSpPr>
        <p:spPr/>
        <p:txBody>
          <a:bodyPr/>
          <a:lstStyle>
            <a:lvl1pPr>
              <a:defRPr/>
            </a:lvl1pPr>
          </a:lstStyle>
          <a:p>
            <a:pPr>
              <a:defRPr/>
            </a:pPr>
            <a:fld id="{950DC62B-0B4A-4A05-B069-0524EBDA9370}" type="datetimeFigureOut">
              <a:rPr lang="de-AT"/>
              <a:pPr>
                <a:defRPr/>
              </a:pPr>
              <a:t>27.04.2022</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52B0EF4D-22A9-42FA-9646-3254BDFC39EC}" type="slidenum">
              <a:rPr lang="de-AT"/>
              <a:pPr>
                <a:defRPr/>
              </a:pPr>
              <a:t>‹#›</a:t>
            </a:fld>
            <a:endParaRPr lang="de-A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p:cNvSpPr>
            <a:spLocks noGrp="1"/>
          </p:cNvSpPr>
          <p:nvPr>
            <p:ph type="dt" sz="half" idx="10"/>
          </p:nvPr>
        </p:nvSpPr>
        <p:spPr/>
        <p:txBody>
          <a:bodyPr/>
          <a:lstStyle>
            <a:lvl1pPr>
              <a:defRPr/>
            </a:lvl1pPr>
          </a:lstStyle>
          <a:p>
            <a:pPr>
              <a:defRPr/>
            </a:pPr>
            <a:fld id="{3472FA42-9DF6-4C27-90A5-A759A537923B}" type="datetimeFigureOut">
              <a:rPr lang="de-AT"/>
              <a:pPr>
                <a:defRPr/>
              </a:pPr>
              <a:t>27.04.2022</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720365A3-5D63-4876-8B7A-2BD3A97167A7}" type="slidenum">
              <a:rPr lang="de-AT"/>
              <a:pPr>
                <a:defRPr/>
              </a:pPr>
              <a:t>‹#›</a:t>
            </a:fld>
            <a:endParaRPr lang="de-A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solidFill>
            <a:schemeClr val="accent1">
              <a:lumMod val="60000"/>
              <a:lumOff val="40000"/>
            </a:schemeClr>
          </a:solidFill>
        </p:spPr>
        <p:txBody>
          <a:bodyPr/>
          <a:lstStyle>
            <a:lvl1pPr>
              <a:defRPr b="1"/>
            </a:lvl1pPr>
          </a:lstStyle>
          <a:p>
            <a:r>
              <a:rPr lang="de-DE" dirty="0"/>
              <a:t>Titelmasterformat durch Klicken bearbeiten</a:t>
            </a:r>
            <a:endParaRPr lang="de-AT" dirty="0"/>
          </a:p>
        </p:txBody>
      </p:sp>
      <p:sp>
        <p:nvSpPr>
          <p:cNvPr id="3" name="Inhaltsplatzhalter 2"/>
          <p:cNvSpPr>
            <a:spLocks noGrp="1"/>
          </p:cNvSpPr>
          <p:nvPr>
            <p:ph idx="1"/>
          </p:nvPr>
        </p:nvSpPr>
        <p:spPr/>
        <p:style>
          <a:lnRef idx="2">
            <a:schemeClr val="accent1"/>
          </a:lnRef>
          <a:fillRef idx="1">
            <a:schemeClr val="lt1"/>
          </a:fillRef>
          <a:effectRef idx="0">
            <a:schemeClr val="accent1"/>
          </a:effectRef>
          <a:fontRef idx="none"/>
        </p:style>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p:cNvSpPr>
            <a:spLocks noGrp="1"/>
          </p:cNvSpPr>
          <p:nvPr>
            <p:ph type="dt" sz="half" idx="10"/>
          </p:nvPr>
        </p:nvSpPr>
        <p:spPr/>
        <p:txBody>
          <a:bodyPr/>
          <a:lstStyle>
            <a:lvl1pPr>
              <a:defRPr/>
            </a:lvl1pPr>
          </a:lstStyle>
          <a:p>
            <a:pPr>
              <a:defRPr/>
            </a:pPr>
            <a:fld id="{369F0325-1B13-412D-AF44-CF35B7171939}" type="datetimeFigureOut">
              <a:rPr lang="de-AT"/>
              <a:pPr>
                <a:defRPr/>
              </a:pPr>
              <a:t>27.04.2022</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99443EF2-ED1D-4420-AF8E-2FD110428C72}" type="slidenum">
              <a:rPr lang="de-AT"/>
              <a:pPr>
                <a:defRPr/>
              </a:pPr>
              <a:t>‹#›</a:t>
            </a:fld>
            <a:endParaRPr lang="de-A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a:t>Titelmasterformat durch Klicken bearbeiten</a:t>
            </a:r>
            <a:endParaRPr lang="de-AT"/>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Textmasterformat bearbeiten</a:t>
            </a:r>
          </a:p>
        </p:txBody>
      </p:sp>
      <p:sp>
        <p:nvSpPr>
          <p:cNvPr id="4" name="Datumsplatzhalter 3"/>
          <p:cNvSpPr>
            <a:spLocks noGrp="1"/>
          </p:cNvSpPr>
          <p:nvPr>
            <p:ph type="dt" sz="half" idx="10"/>
          </p:nvPr>
        </p:nvSpPr>
        <p:spPr/>
        <p:txBody>
          <a:bodyPr/>
          <a:lstStyle>
            <a:lvl1pPr>
              <a:defRPr/>
            </a:lvl1pPr>
          </a:lstStyle>
          <a:p>
            <a:pPr>
              <a:defRPr/>
            </a:pPr>
            <a:fld id="{FE862816-26C0-48CB-9BD9-5E2B332967C3}" type="datetimeFigureOut">
              <a:rPr lang="de-AT"/>
              <a:pPr>
                <a:defRPr/>
              </a:pPr>
              <a:t>27.04.2022</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DEBC8D7F-B851-4C6E-8D77-884E4692B8CD}" type="slidenum">
              <a:rPr lang="de-AT"/>
              <a:pPr>
                <a:defRPr/>
              </a:pPr>
              <a:t>‹#›</a:t>
            </a:fld>
            <a:endParaRPr lang="de-A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Inhaltsplatzhalter 2"/>
          <p:cNvSpPr>
            <a:spLocks noGrp="1"/>
          </p:cNvSpPr>
          <p:nvPr>
            <p:ph sz="half" idx="1"/>
          </p:nvPr>
        </p:nvSpPr>
        <p:spPr>
          <a:xfrm>
            <a:off x="838200" y="1825625"/>
            <a:ext cx="5181600" cy="435133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6172200" y="1825625"/>
            <a:ext cx="5181600" cy="435133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p:cNvSpPr>
            <a:spLocks noGrp="1"/>
          </p:cNvSpPr>
          <p:nvPr>
            <p:ph type="dt" sz="half" idx="10"/>
          </p:nvPr>
        </p:nvSpPr>
        <p:spPr/>
        <p:txBody>
          <a:bodyPr/>
          <a:lstStyle>
            <a:lvl1pPr>
              <a:defRPr/>
            </a:lvl1pPr>
          </a:lstStyle>
          <a:p>
            <a:pPr>
              <a:defRPr/>
            </a:pPr>
            <a:fld id="{432E087E-0CA4-46EC-B917-A4ED8D46F362}" type="datetimeFigureOut">
              <a:rPr lang="de-AT"/>
              <a:pPr>
                <a:defRPr/>
              </a:pPr>
              <a:t>27.04.2022</a:t>
            </a:fld>
            <a:endParaRPr lang="de-AT"/>
          </a:p>
        </p:txBody>
      </p:sp>
      <p:sp>
        <p:nvSpPr>
          <p:cNvPr id="6" name="Fußzeilenplatzhalter 4"/>
          <p:cNvSpPr>
            <a:spLocks noGrp="1"/>
          </p:cNvSpPr>
          <p:nvPr>
            <p:ph type="ftr" sz="quarter" idx="11"/>
          </p:nvPr>
        </p:nvSpPr>
        <p:spPr/>
        <p:txBody>
          <a:bodyPr/>
          <a:lstStyle>
            <a:lvl1pPr>
              <a:defRPr/>
            </a:lvl1pPr>
          </a:lstStyle>
          <a:p>
            <a:pPr>
              <a:defRPr/>
            </a:pPr>
            <a:endParaRPr lang="de-AT"/>
          </a:p>
        </p:txBody>
      </p:sp>
      <p:sp>
        <p:nvSpPr>
          <p:cNvPr id="7" name="Foliennummernplatzhalter 5"/>
          <p:cNvSpPr>
            <a:spLocks noGrp="1"/>
          </p:cNvSpPr>
          <p:nvPr>
            <p:ph type="sldNum" sz="quarter" idx="12"/>
          </p:nvPr>
        </p:nvSpPr>
        <p:spPr/>
        <p:txBody>
          <a:bodyPr/>
          <a:lstStyle>
            <a:lvl1pPr>
              <a:defRPr/>
            </a:lvl1pPr>
          </a:lstStyle>
          <a:p>
            <a:pPr>
              <a:defRPr/>
            </a:pPr>
            <a:fld id="{D3BE7BC8-2D0E-438A-AD8C-862CA65DFB49}" type="slidenum">
              <a:rPr lang="de-AT"/>
              <a:pPr>
                <a:defRPr/>
              </a:pPr>
              <a:t>‹#›</a:t>
            </a:fld>
            <a:endParaRPr lang="de-A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a:t>Titelmasterformat durch Klicken bearbeiten</a:t>
            </a:r>
            <a:endParaRPr lang="de-AT"/>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839788" y="2505075"/>
            <a:ext cx="5157787" cy="368458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p:cNvSpPr>
            <a:spLocks noGrp="1"/>
          </p:cNvSpPr>
          <p:nvPr>
            <p:ph type="dt" sz="half" idx="10"/>
          </p:nvPr>
        </p:nvSpPr>
        <p:spPr/>
        <p:txBody>
          <a:bodyPr/>
          <a:lstStyle>
            <a:lvl1pPr>
              <a:defRPr/>
            </a:lvl1pPr>
          </a:lstStyle>
          <a:p>
            <a:pPr>
              <a:defRPr/>
            </a:pPr>
            <a:fld id="{F4EFAD2A-5EE7-4684-B72D-1CCD5B668BF9}" type="datetimeFigureOut">
              <a:rPr lang="de-AT"/>
              <a:pPr>
                <a:defRPr/>
              </a:pPr>
              <a:t>27.04.2022</a:t>
            </a:fld>
            <a:endParaRPr lang="de-AT"/>
          </a:p>
        </p:txBody>
      </p:sp>
      <p:sp>
        <p:nvSpPr>
          <p:cNvPr id="8" name="Fußzeilenplatzhalter 4"/>
          <p:cNvSpPr>
            <a:spLocks noGrp="1"/>
          </p:cNvSpPr>
          <p:nvPr>
            <p:ph type="ftr" sz="quarter" idx="11"/>
          </p:nvPr>
        </p:nvSpPr>
        <p:spPr/>
        <p:txBody>
          <a:bodyPr/>
          <a:lstStyle>
            <a:lvl1pPr>
              <a:defRPr/>
            </a:lvl1pPr>
          </a:lstStyle>
          <a:p>
            <a:pPr>
              <a:defRPr/>
            </a:pPr>
            <a:endParaRPr lang="de-AT"/>
          </a:p>
        </p:txBody>
      </p:sp>
      <p:sp>
        <p:nvSpPr>
          <p:cNvPr id="9" name="Foliennummernplatzhalter 5"/>
          <p:cNvSpPr>
            <a:spLocks noGrp="1"/>
          </p:cNvSpPr>
          <p:nvPr>
            <p:ph type="sldNum" sz="quarter" idx="12"/>
          </p:nvPr>
        </p:nvSpPr>
        <p:spPr/>
        <p:txBody>
          <a:bodyPr/>
          <a:lstStyle>
            <a:lvl1pPr>
              <a:defRPr/>
            </a:lvl1pPr>
          </a:lstStyle>
          <a:p>
            <a:pPr>
              <a:defRPr/>
            </a:pPr>
            <a:fld id="{2DD2F181-F37B-49B6-B845-EFCB70CAFEE1}" type="slidenum">
              <a:rPr lang="de-AT"/>
              <a:pPr>
                <a:defRPr/>
              </a:pPr>
              <a:t>‹#›</a:t>
            </a:fld>
            <a:endParaRPr lang="de-A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Datumsplatzhalter 3"/>
          <p:cNvSpPr>
            <a:spLocks noGrp="1"/>
          </p:cNvSpPr>
          <p:nvPr>
            <p:ph type="dt" sz="half" idx="10"/>
          </p:nvPr>
        </p:nvSpPr>
        <p:spPr/>
        <p:txBody>
          <a:bodyPr/>
          <a:lstStyle>
            <a:lvl1pPr>
              <a:defRPr/>
            </a:lvl1pPr>
          </a:lstStyle>
          <a:p>
            <a:pPr>
              <a:defRPr/>
            </a:pPr>
            <a:fld id="{B73C9DAB-5CC7-4F5F-BC7B-5DE11E554B08}" type="datetimeFigureOut">
              <a:rPr lang="de-AT"/>
              <a:pPr>
                <a:defRPr/>
              </a:pPr>
              <a:t>27.04.2022</a:t>
            </a:fld>
            <a:endParaRPr lang="de-AT"/>
          </a:p>
        </p:txBody>
      </p:sp>
      <p:sp>
        <p:nvSpPr>
          <p:cNvPr id="4" name="Fußzeilenplatzhalter 4"/>
          <p:cNvSpPr>
            <a:spLocks noGrp="1"/>
          </p:cNvSpPr>
          <p:nvPr>
            <p:ph type="ftr" sz="quarter" idx="11"/>
          </p:nvPr>
        </p:nvSpPr>
        <p:spPr/>
        <p:txBody>
          <a:bodyPr/>
          <a:lstStyle>
            <a:lvl1pPr>
              <a:defRPr/>
            </a:lvl1pPr>
          </a:lstStyle>
          <a:p>
            <a:pPr>
              <a:defRPr/>
            </a:pPr>
            <a:endParaRPr lang="de-AT"/>
          </a:p>
        </p:txBody>
      </p:sp>
      <p:sp>
        <p:nvSpPr>
          <p:cNvPr id="5" name="Foliennummernplatzhalter 5"/>
          <p:cNvSpPr>
            <a:spLocks noGrp="1"/>
          </p:cNvSpPr>
          <p:nvPr>
            <p:ph type="sldNum" sz="quarter" idx="12"/>
          </p:nvPr>
        </p:nvSpPr>
        <p:spPr/>
        <p:txBody>
          <a:bodyPr/>
          <a:lstStyle>
            <a:lvl1pPr>
              <a:defRPr/>
            </a:lvl1pPr>
          </a:lstStyle>
          <a:p>
            <a:pPr>
              <a:defRPr/>
            </a:pPr>
            <a:fld id="{4685FE8C-4222-40D1-B004-70427D0AA4AA}" type="slidenum">
              <a:rPr lang="de-AT"/>
              <a:pPr>
                <a:defRPr/>
              </a:pPr>
              <a:t>‹#›</a:t>
            </a:fld>
            <a:endParaRPr lang="de-A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p:cNvSpPr>
            <a:spLocks noGrp="1"/>
          </p:cNvSpPr>
          <p:nvPr>
            <p:ph type="dt" sz="half" idx="10"/>
          </p:nvPr>
        </p:nvSpPr>
        <p:spPr/>
        <p:txBody>
          <a:bodyPr/>
          <a:lstStyle>
            <a:lvl1pPr>
              <a:defRPr/>
            </a:lvl1pPr>
          </a:lstStyle>
          <a:p>
            <a:pPr>
              <a:defRPr/>
            </a:pPr>
            <a:fld id="{3D1333ED-CC5C-45EF-AA99-E067DD85B655}" type="datetimeFigureOut">
              <a:rPr lang="de-AT"/>
              <a:pPr>
                <a:defRPr/>
              </a:pPr>
              <a:t>27.04.2022</a:t>
            </a:fld>
            <a:endParaRPr lang="de-AT"/>
          </a:p>
        </p:txBody>
      </p:sp>
      <p:sp>
        <p:nvSpPr>
          <p:cNvPr id="3" name="Fußzeilenplatzhalter 4"/>
          <p:cNvSpPr>
            <a:spLocks noGrp="1"/>
          </p:cNvSpPr>
          <p:nvPr>
            <p:ph type="ftr" sz="quarter" idx="11"/>
          </p:nvPr>
        </p:nvSpPr>
        <p:spPr/>
        <p:txBody>
          <a:bodyPr/>
          <a:lstStyle>
            <a:lvl1pPr>
              <a:defRPr/>
            </a:lvl1pPr>
          </a:lstStyle>
          <a:p>
            <a:pPr>
              <a:defRPr/>
            </a:pPr>
            <a:endParaRPr lang="de-AT"/>
          </a:p>
        </p:txBody>
      </p:sp>
      <p:sp>
        <p:nvSpPr>
          <p:cNvPr id="4" name="Foliennummernplatzhalter 5"/>
          <p:cNvSpPr>
            <a:spLocks noGrp="1"/>
          </p:cNvSpPr>
          <p:nvPr>
            <p:ph type="sldNum" sz="quarter" idx="12"/>
          </p:nvPr>
        </p:nvSpPr>
        <p:spPr/>
        <p:txBody>
          <a:bodyPr/>
          <a:lstStyle>
            <a:lvl1pPr>
              <a:defRPr/>
            </a:lvl1pPr>
          </a:lstStyle>
          <a:p>
            <a:pPr>
              <a:defRPr/>
            </a:pPr>
            <a:fld id="{F036E850-7E80-4DAE-9A83-0442FF4B92D8}" type="slidenum">
              <a:rPr lang="de-AT"/>
              <a:pPr>
                <a:defRPr/>
              </a:pPr>
              <a:t>‹#›</a:t>
            </a:fld>
            <a:endParaRPr lang="de-A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endParaRPr lang="de-AT"/>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Datumsplatzhalter 3"/>
          <p:cNvSpPr>
            <a:spLocks noGrp="1"/>
          </p:cNvSpPr>
          <p:nvPr>
            <p:ph type="dt" sz="half" idx="10"/>
          </p:nvPr>
        </p:nvSpPr>
        <p:spPr/>
        <p:txBody>
          <a:bodyPr/>
          <a:lstStyle>
            <a:lvl1pPr>
              <a:defRPr/>
            </a:lvl1pPr>
          </a:lstStyle>
          <a:p>
            <a:pPr>
              <a:defRPr/>
            </a:pPr>
            <a:fld id="{58C3CC7E-EF08-42F3-B721-C23607EED2F7}" type="datetimeFigureOut">
              <a:rPr lang="de-AT"/>
              <a:pPr>
                <a:defRPr/>
              </a:pPr>
              <a:t>27.04.2022</a:t>
            </a:fld>
            <a:endParaRPr lang="de-AT"/>
          </a:p>
        </p:txBody>
      </p:sp>
      <p:sp>
        <p:nvSpPr>
          <p:cNvPr id="6" name="Fußzeilenplatzhalter 4"/>
          <p:cNvSpPr>
            <a:spLocks noGrp="1"/>
          </p:cNvSpPr>
          <p:nvPr>
            <p:ph type="ftr" sz="quarter" idx="11"/>
          </p:nvPr>
        </p:nvSpPr>
        <p:spPr/>
        <p:txBody>
          <a:bodyPr/>
          <a:lstStyle>
            <a:lvl1pPr>
              <a:defRPr/>
            </a:lvl1pPr>
          </a:lstStyle>
          <a:p>
            <a:pPr>
              <a:defRPr/>
            </a:pPr>
            <a:endParaRPr lang="de-AT"/>
          </a:p>
        </p:txBody>
      </p:sp>
      <p:sp>
        <p:nvSpPr>
          <p:cNvPr id="7" name="Foliennummernplatzhalter 5"/>
          <p:cNvSpPr>
            <a:spLocks noGrp="1"/>
          </p:cNvSpPr>
          <p:nvPr>
            <p:ph type="sldNum" sz="quarter" idx="12"/>
          </p:nvPr>
        </p:nvSpPr>
        <p:spPr/>
        <p:txBody>
          <a:bodyPr/>
          <a:lstStyle>
            <a:lvl1pPr>
              <a:defRPr/>
            </a:lvl1pPr>
          </a:lstStyle>
          <a:p>
            <a:pPr>
              <a:defRPr/>
            </a:pPr>
            <a:fld id="{C57519B4-9323-46C6-864D-0D6462725178}" type="slidenum">
              <a:rPr lang="de-AT"/>
              <a:pPr>
                <a:defRPr/>
              </a:pPr>
              <a:t>‹#›</a:t>
            </a:fld>
            <a:endParaRPr lang="de-A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endParaRPr lang="de-AT"/>
          </a:p>
        </p:txBody>
      </p:sp>
      <p:sp>
        <p:nvSpPr>
          <p:cNvPr id="3" name="Bildplatzhalt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Datumsplatzhalter 3"/>
          <p:cNvSpPr>
            <a:spLocks noGrp="1"/>
          </p:cNvSpPr>
          <p:nvPr>
            <p:ph type="dt" sz="half" idx="10"/>
          </p:nvPr>
        </p:nvSpPr>
        <p:spPr/>
        <p:txBody>
          <a:bodyPr/>
          <a:lstStyle>
            <a:lvl1pPr>
              <a:defRPr/>
            </a:lvl1pPr>
          </a:lstStyle>
          <a:p>
            <a:pPr>
              <a:defRPr/>
            </a:pPr>
            <a:fld id="{A6EF6A98-70FF-4216-895D-DCE414AA8354}" type="datetimeFigureOut">
              <a:rPr lang="de-AT"/>
              <a:pPr>
                <a:defRPr/>
              </a:pPr>
              <a:t>27.04.2022</a:t>
            </a:fld>
            <a:endParaRPr lang="de-AT"/>
          </a:p>
        </p:txBody>
      </p:sp>
      <p:sp>
        <p:nvSpPr>
          <p:cNvPr id="6" name="Fußzeilenplatzhalter 4"/>
          <p:cNvSpPr>
            <a:spLocks noGrp="1"/>
          </p:cNvSpPr>
          <p:nvPr>
            <p:ph type="ftr" sz="quarter" idx="11"/>
          </p:nvPr>
        </p:nvSpPr>
        <p:spPr/>
        <p:txBody>
          <a:bodyPr/>
          <a:lstStyle>
            <a:lvl1pPr>
              <a:defRPr/>
            </a:lvl1pPr>
          </a:lstStyle>
          <a:p>
            <a:pPr>
              <a:defRPr/>
            </a:pPr>
            <a:endParaRPr lang="de-AT"/>
          </a:p>
        </p:txBody>
      </p:sp>
      <p:sp>
        <p:nvSpPr>
          <p:cNvPr id="7" name="Foliennummernplatzhalter 5"/>
          <p:cNvSpPr>
            <a:spLocks noGrp="1"/>
          </p:cNvSpPr>
          <p:nvPr>
            <p:ph type="sldNum" sz="quarter" idx="12"/>
          </p:nvPr>
        </p:nvSpPr>
        <p:spPr/>
        <p:txBody>
          <a:bodyPr/>
          <a:lstStyle>
            <a:lvl1pPr>
              <a:defRPr/>
            </a:lvl1pPr>
          </a:lstStyle>
          <a:p>
            <a:pPr>
              <a:defRPr/>
            </a:pPr>
            <a:fld id="{8C7122D2-A7A6-424E-86D9-89C3395D6510}" type="slidenum">
              <a:rPr lang="de-AT"/>
              <a:pPr>
                <a:defRPr/>
              </a:pPr>
              <a:t>‹#›</a:t>
            </a:fld>
            <a:endParaRPr lang="de-A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elplatzhalter 1"/>
          <p:cNvSpPr>
            <a:spLocks noGrp="1"/>
          </p:cNvSpPr>
          <p:nvPr>
            <p:ph type="title"/>
          </p:nvPr>
        </p:nvSpPr>
        <p:spPr bwMode="auto">
          <a:xfrm>
            <a:off x="838200" y="365125"/>
            <a:ext cx="10515600" cy="1325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de-DE"/>
              <a:t>Titelmasterformat durch Klicken bearbeiten</a:t>
            </a:r>
            <a:endParaRPr lang="de-AT"/>
          </a:p>
        </p:txBody>
      </p:sp>
      <p:sp>
        <p:nvSpPr>
          <p:cNvPr id="1027" name="Textplatzhalter 2"/>
          <p:cNvSpPr>
            <a:spLocks noGrp="1"/>
          </p:cNvSpPr>
          <p:nvPr>
            <p:ph type="body" idx="1"/>
          </p:nvPr>
        </p:nvSpPr>
        <p:spPr bwMode="auto">
          <a:xfrm>
            <a:off x="838200" y="1825625"/>
            <a:ext cx="10515600" cy="43513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FE4C8576-C00E-4151-B0FF-755AC59C6450}" type="datetimeFigureOut">
              <a:rPr lang="de-AT"/>
              <a:pPr>
                <a:defRPr/>
              </a:pPr>
              <a:t>27.04.2022</a:t>
            </a:fld>
            <a:endParaRPr lang="de-AT"/>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8485287D-C959-4011-B796-9A6723CA66E6}" type="slidenum">
              <a:rPr lang="de-AT"/>
              <a:pPr>
                <a:defRPr/>
              </a:pPr>
              <a:t>‹#›</a:t>
            </a:fld>
            <a:endParaRPr lang="de-AT"/>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itchFamily="34" charset="0"/>
        </a:defRPr>
      </a:lvl2pPr>
      <a:lvl3pPr algn="l" rtl="0" eaLnBrk="0" fontAlgn="base" hangingPunct="0">
        <a:lnSpc>
          <a:spcPct val="90000"/>
        </a:lnSpc>
        <a:spcBef>
          <a:spcPct val="0"/>
        </a:spcBef>
        <a:spcAft>
          <a:spcPct val="0"/>
        </a:spcAft>
        <a:defRPr sz="4400">
          <a:solidFill>
            <a:schemeClr val="tx1"/>
          </a:solidFill>
          <a:latin typeface="Calibri Light" pitchFamily="34" charset="0"/>
        </a:defRPr>
      </a:lvl3pPr>
      <a:lvl4pPr algn="l" rtl="0" eaLnBrk="0" fontAlgn="base" hangingPunct="0">
        <a:lnSpc>
          <a:spcPct val="90000"/>
        </a:lnSpc>
        <a:spcBef>
          <a:spcPct val="0"/>
        </a:spcBef>
        <a:spcAft>
          <a:spcPct val="0"/>
        </a:spcAft>
        <a:defRPr sz="4400">
          <a:solidFill>
            <a:schemeClr val="tx1"/>
          </a:solidFill>
          <a:latin typeface="Calibri Light" pitchFamily="34" charset="0"/>
        </a:defRPr>
      </a:lvl4pPr>
      <a:lvl5pPr algn="l" rtl="0" eaLnBrk="0" fontAlgn="base" hangingPunct="0">
        <a:lnSpc>
          <a:spcPct val="90000"/>
        </a:lnSpc>
        <a:spcBef>
          <a:spcPct val="0"/>
        </a:spcBef>
        <a:spcAft>
          <a:spcPct val="0"/>
        </a:spcAft>
        <a:defRPr sz="4400">
          <a:solidFill>
            <a:schemeClr val="tx1"/>
          </a:solidFill>
          <a:latin typeface="Calibri Light" pitchFamily="34" charset="0"/>
        </a:defRPr>
      </a:lvl5pPr>
      <a:lvl6pPr marL="457200" algn="l" rtl="0" fontAlgn="base">
        <a:lnSpc>
          <a:spcPct val="90000"/>
        </a:lnSpc>
        <a:spcBef>
          <a:spcPct val="0"/>
        </a:spcBef>
        <a:spcAft>
          <a:spcPct val="0"/>
        </a:spcAft>
        <a:defRPr sz="4400">
          <a:solidFill>
            <a:schemeClr val="tx1"/>
          </a:solidFill>
          <a:latin typeface="Calibri Light" pitchFamily="34" charset="0"/>
        </a:defRPr>
      </a:lvl6pPr>
      <a:lvl7pPr marL="914400" algn="l" rtl="0" fontAlgn="base">
        <a:lnSpc>
          <a:spcPct val="90000"/>
        </a:lnSpc>
        <a:spcBef>
          <a:spcPct val="0"/>
        </a:spcBef>
        <a:spcAft>
          <a:spcPct val="0"/>
        </a:spcAft>
        <a:defRPr sz="4400">
          <a:solidFill>
            <a:schemeClr val="tx1"/>
          </a:solidFill>
          <a:latin typeface="Calibri Light" pitchFamily="34" charset="0"/>
        </a:defRPr>
      </a:lvl7pPr>
      <a:lvl8pPr marL="1371600" algn="l" rtl="0" fontAlgn="base">
        <a:lnSpc>
          <a:spcPct val="90000"/>
        </a:lnSpc>
        <a:spcBef>
          <a:spcPct val="0"/>
        </a:spcBef>
        <a:spcAft>
          <a:spcPct val="0"/>
        </a:spcAft>
        <a:defRPr sz="4400">
          <a:solidFill>
            <a:schemeClr val="tx1"/>
          </a:solidFill>
          <a:latin typeface="Calibri Light" pitchFamily="34" charset="0"/>
        </a:defRPr>
      </a:lvl8pPr>
      <a:lvl9pPr marL="1828800" algn="l" rtl="0" fontAlgn="base">
        <a:lnSpc>
          <a:spcPct val="90000"/>
        </a:lnSpc>
        <a:spcBef>
          <a:spcPct val="0"/>
        </a:spcBef>
        <a:spcAft>
          <a:spcPct val="0"/>
        </a:spcAft>
        <a:defRPr sz="4400">
          <a:solidFill>
            <a:schemeClr val="tx1"/>
          </a:solidFill>
          <a:latin typeface="Calibri Light" pitchFamily="34" charset="0"/>
        </a:defRPr>
      </a:lvl9pPr>
    </p:titleStyle>
    <p:bodyStyle>
      <a:lvl1pPr marL="228600" indent="-228600" algn="l" rtl="0" eaLnBrk="0" fontAlgn="base" hangingPunct="0">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idx="4294967295"/>
          </p:nvPr>
        </p:nvSpPr>
        <p:spPr>
          <a:solidFill>
            <a:schemeClr val="accent1">
              <a:lumMod val="60000"/>
              <a:lumOff val="40000"/>
            </a:schemeClr>
          </a:solidFill>
        </p:spPr>
        <p:txBody>
          <a:bodyPr>
            <a:normAutofit/>
          </a:bodyPr>
          <a:lstStyle/>
          <a:p>
            <a:pPr eaLnBrk="1" hangingPunct="1">
              <a:defRPr/>
            </a:pPr>
            <a:r>
              <a:rPr lang="en-GB" b="1" dirty="0"/>
              <a:t>Past tenses with expressions of duration</a:t>
            </a:r>
            <a:endParaRPr lang="de-AT" b="1" dirty="0"/>
          </a:p>
        </p:txBody>
      </p:sp>
      <p:sp>
        <p:nvSpPr>
          <p:cNvPr id="17411" name="Inhaltsplatzhalter 6"/>
          <p:cNvSpPr>
            <a:spLocks noGrp="1"/>
          </p:cNvSpPr>
          <p:nvPr>
            <p:ph idx="4294967295"/>
          </p:nvPr>
        </p:nvSpPr>
        <p:spPr>
          <a:xfrm>
            <a:off x="838200" y="1825625"/>
            <a:ext cx="10515600" cy="4575175"/>
          </a:xfrm>
          <a:solidFill>
            <a:schemeClr val="bg1"/>
          </a:solidFill>
          <a:ln w="12700" cap="flat" algn="ctr">
            <a:solidFill>
              <a:schemeClr val="accent1"/>
            </a:solidFill>
          </a:ln>
        </p:spPr>
        <p:txBody>
          <a:bodyPr/>
          <a:lstStyle/>
          <a:p>
            <a:pPr marL="0" indent="0" eaLnBrk="1" hangingPunct="1">
              <a:lnSpc>
                <a:spcPct val="100000"/>
              </a:lnSpc>
              <a:spcBef>
                <a:spcPct val="0"/>
              </a:spcBef>
              <a:buFont typeface="Arial" charset="0"/>
              <a:buNone/>
            </a:pPr>
            <a:r>
              <a:rPr lang="en-US" sz="2000" dirty="0"/>
              <a:t>When an expression of duration is used in a sentence to show how much time has passed (most commonly expressions with “</a:t>
            </a:r>
            <a:r>
              <a:rPr lang="en-US" sz="2000" b="1" dirty="0"/>
              <a:t>for + a period of time</a:t>
            </a:r>
            <a:r>
              <a:rPr lang="en-US" sz="2000" dirty="0"/>
              <a:t>”, “</a:t>
            </a:r>
            <a:r>
              <a:rPr lang="en-US" sz="2000" b="1" dirty="0"/>
              <a:t>since + a point in time </a:t>
            </a:r>
            <a:r>
              <a:rPr lang="en-US" sz="2000" dirty="0"/>
              <a:t>“ and “</a:t>
            </a:r>
            <a:r>
              <a:rPr lang="en-US" sz="2000" b="1" dirty="0"/>
              <a:t>all + a time expression</a:t>
            </a:r>
            <a:r>
              <a:rPr lang="en-US" sz="2000" dirty="0"/>
              <a:t>” or “</a:t>
            </a:r>
            <a:r>
              <a:rPr lang="en-US" sz="2000" b="1" dirty="0"/>
              <a:t>the whole + time expression</a:t>
            </a:r>
            <a:r>
              <a:rPr lang="en-US" sz="2000" dirty="0"/>
              <a:t>”) we generally use the present perfect continuous (have/has + been + -</a:t>
            </a:r>
            <a:r>
              <a:rPr lang="en-US" sz="2000" dirty="0" err="1"/>
              <a:t>ing</a:t>
            </a:r>
            <a:r>
              <a:rPr lang="en-US" sz="2000" dirty="0"/>
              <a:t>) if the activity continues until now:</a:t>
            </a:r>
          </a:p>
          <a:p>
            <a:pPr marL="0" indent="0" eaLnBrk="1" hangingPunct="1">
              <a:lnSpc>
                <a:spcPct val="100000"/>
              </a:lnSpc>
              <a:spcBef>
                <a:spcPct val="0"/>
              </a:spcBef>
              <a:buFont typeface="Arial" charset="0"/>
              <a:buNone/>
            </a:pPr>
            <a:r>
              <a:rPr lang="en-US" sz="2000" dirty="0"/>
              <a:t>	I </a:t>
            </a:r>
            <a:r>
              <a:rPr lang="en-US" sz="2000" b="1" dirty="0">
                <a:solidFill>
                  <a:srgbClr val="FF0000"/>
                </a:solidFill>
              </a:rPr>
              <a:t>have been studying </a:t>
            </a:r>
            <a:r>
              <a:rPr lang="en-US" sz="2000" b="1" dirty="0">
                <a:solidFill>
                  <a:schemeClr val="accent1"/>
                </a:solidFill>
              </a:rPr>
              <a:t>since March</a:t>
            </a:r>
            <a:r>
              <a:rPr lang="en-US" sz="2000" dirty="0"/>
              <a:t>.</a:t>
            </a:r>
          </a:p>
          <a:p>
            <a:pPr marL="0" indent="0" eaLnBrk="1" hangingPunct="1">
              <a:lnSpc>
                <a:spcPct val="100000"/>
              </a:lnSpc>
              <a:spcBef>
                <a:spcPct val="0"/>
              </a:spcBef>
              <a:buFont typeface="Arial" charset="0"/>
              <a:buNone/>
            </a:pPr>
            <a:r>
              <a:rPr lang="en-US" sz="2000" dirty="0"/>
              <a:t>	Tim </a:t>
            </a:r>
            <a:r>
              <a:rPr lang="en-US" sz="2000" b="1" dirty="0">
                <a:solidFill>
                  <a:srgbClr val="FF0000"/>
                </a:solidFill>
              </a:rPr>
              <a:t>has been working </a:t>
            </a:r>
            <a:r>
              <a:rPr lang="en-US" sz="2000" dirty="0"/>
              <a:t>for the police </a:t>
            </a:r>
            <a:r>
              <a:rPr lang="en-US" sz="2000" b="1" dirty="0">
                <a:solidFill>
                  <a:schemeClr val="accent1"/>
                </a:solidFill>
              </a:rPr>
              <a:t>for six months</a:t>
            </a:r>
            <a:r>
              <a:rPr lang="en-US" sz="2000" dirty="0"/>
              <a:t>.</a:t>
            </a:r>
          </a:p>
          <a:p>
            <a:pPr marL="0" indent="0" eaLnBrk="1" hangingPunct="1">
              <a:lnSpc>
                <a:spcPct val="100000"/>
              </a:lnSpc>
              <a:spcBef>
                <a:spcPct val="0"/>
              </a:spcBef>
              <a:buFont typeface="Arial" charset="0"/>
              <a:buNone/>
            </a:pPr>
            <a:r>
              <a:rPr lang="en-US" sz="2000" dirty="0"/>
              <a:t>	We </a:t>
            </a:r>
            <a:r>
              <a:rPr lang="en-US" sz="2000" b="1" dirty="0">
                <a:solidFill>
                  <a:srgbClr val="FF0000"/>
                </a:solidFill>
              </a:rPr>
              <a:t>have been monitoring </a:t>
            </a:r>
            <a:r>
              <a:rPr lang="en-US" sz="2000" dirty="0"/>
              <a:t>traffic </a:t>
            </a:r>
            <a:r>
              <a:rPr lang="en-US" sz="2000" b="1" dirty="0">
                <a:solidFill>
                  <a:schemeClr val="accent1"/>
                </a:solidFill>
              </a:rPr>
              <a:t>all afternoon</a:t>
            </a:r>
            <a:r>
              <a:rPr lang="en-US" sz="2000" dirty="0"/>
              <a:t>.</a:t>
            </a:r>
          </a:p>
          <a:p>
            <a:pPr marL="0" indent="0" eaLnBrk="1" hangingPunct="1">
              <a:lnSpc>
                <a:spcPct val="100000"/>
              </a:lnSpc>
              <a:spcBef>
                <a:spcPct val="0"/>
              </a:spcBef>
              <a:buFont typeface="Arial" charset="0"/>
              <a:buNone/>
            </a:pPr>
            <a:r>
              <a:rPr lang="en-US" sz="2000" dirty="0"/>
              <a:t>The same tense is used when making questions beginning with </a:t>
            </a:r>
            <a:r>
              <a:rPr lang="en-US" sz="2000" b="1" dirty="0"/>
              <a:t>How long </a:t>
            </a:r>
            <a:r>
              <a:rPr lang="en-US" sz="2000" dirty="0"/>
              <a:t>and </a:t>
            </a:r>
            <a:r>
              <a:rPr lang="en-US" sz="2000" b="1" dirty="0"/>
              <a:t>Since when </a:t>
            </a:r>
            <a:r>
              <a:rPr lang="en-US" sz="2000" dirty="0"/>
              <a:t>for activities which continue until now: </a:t>
            </a:r>
          </a:p>
          <a:p>
            <a:pPr marL="0" indent="0" eaLnBrk="1" hangingPunct="1">
              <a:lnSpc>
                <a:spcPct val="100000"/>
              </a:lnSpc>
              <a:spcBef>
                <a:spcPct val="0"/>
              </a:spcBef>
              <a:buFont typeface="Arial" charset="0"/>
              <a:buNone/>
            </a:pPr>
            <a:r>
              <a:rPr lang="en-US" sz="2000" b="1" dirty="0">
                <a:solidFill>
                  <a:schemeClr val="accent1"/>
                </a:solidFill>
              </a:rPr>
              <a:t>	Since when </a:t>
            </a:r>
            <a:r>
              <a:rPr lang="en-US" sz="2000" b="1" dirty="0">
                <a:solidFill>
                  <a:srgbClr val="FF0000"/>
                </a:solidFill>
              </a:rPr>
              <a:t>have</a:t>
            </a:r>
            <a:r>
              <a:rPr lang="en-US" sz="2000" b="1" dirty="0"/>
              <a:t> </a:t>
            </a:r>
            <a:r>
              <a:rPr lang="en-US" sz="2000" dirty="0"/>
              <a:t>you</a:t>
            </a:r>
            <a:r>
              <a:rPr lang="en-US" sz="2000" b="1" dirty="0"/>
              <a:t> </a:t>
            </a:r>
            <a:r>
              <a:rPr lang="en-US" sz="2000" b="1" dirty="0">
                <a:solidFill>
                  <a:srgbClr val="FF0000"/>
                </a:solidFill>
              </a:rPr>
              <a:t>been studying</a:t>
            </a:r>
            <a:r>
              <a:rPr lang="en-US" sz="2000" dirty="0"/>
              <a:t>?</a:t>
            </a:r>
            <a:endParaRPr lang="en-US" sz="2000" dirty="0">
              <a:solidFill>
                <a:schemeClr val="accent1"/>
              </a:solidFill>
            </a:endParaRPr>
          </a:p>
          <a:p>
            <a:pPr marL="0" indent="0" eaLnBrk="1" hangingPunct="1">
              <a:lnSpc>
                <a:spcPct val="100000"/>
              </a:lnSpc>
              <a:spcBef>
                <a:spcPct val="0"/>
              </a:spcBef>
              <a:buFont typeface="Arial" charset="0"/>
              <a:buNone/>
            </a:pPr>
            <a:r>
              <a:rPr lang="en-US" sz="2000" b="1" dirty="0">
                <a:solidFill>
                  <a:schemeClr val="accent1"/>
                </a:solidFill>
              </a:rPr>
              <a:t>	How long </a:t>
            </a:r>
            <a:r>
              <a:rPr lang="en-US" sz="2000" b="1" dirty="0">
                <a:solidFill>
                  <a:srgbClr val="FF0000"/>
                </a:solidFill>
              </a:rPr>
              <a:t>has </a:t>
            </a:r>
            <a:r>
              <a:rPr lang="en-US" sz="2000" dirty="0"/>
              <a:t>Tim</a:t>
            </a:r>
            <a:r>
              <a:rPr lang="en-US" sz="2000" b="1" dirty="0"/>
              <a:t> </a:t>
            </a:r>
            <a:r>
              <a:rPr lang="en-US" sz="2000" b="1" dirty="0">
                <a:solidFill>
                  <a:srgbClr val="FF0000"/>
                </a:solidFill>
              </a:rPr>
              <a:t>been working </a:t>
            </a:r>
            <a:r>
              <a:rPr lang="en-US" sz="2000" dirty="0"/>
              <a:t>for the police?</a:t>
            </a:r>
          </a:p>
          <a:p>
            <a:pPr marL="0" indent="0" eaLnBrk="1" hangingPunct="1">
              <a:lnSpc>
                <a:spcPct val="100000"/>
              </a:lnSpc>
              <a:spcBef>
                <a:spcPct val="0"/>
              </a:spcBef>
              <a:buFont typeface="Arial" charset="0"/>
              <a:buNone/>
            </a:pPr>
            <a:r>
              <a:rPr lang="en-US" sz="2000" b="1" dirty="0">
                <a:solidFill>
                  <a:schemeClr val="accent1"/>
                </a:solidFill>
              </a:rPr>
              <a:t>	How long </a:t>
            </a:r>
            <a:r>
              <a:rPr lang="en-US" sz="2000" b="1" dirty="0">
                <a:solidFill>
                  <a:srgbClr val="FF0000"/>
                </a:solidFill>
              </a:rPr>
              <a:t>have </a:t>
            </a:r>
            <a:r>
              <a:rPr lang="en-US" sz="2000" dirty="0"/>
              <a:t>you</a:t>
            </a:r>
            <a:r>
              <a:rPr lang="en-US" sz="2000" dirty="0">
                <a:solidFill>
                  <a:srgbClr val="FF0000"/>
                </a:solidFill>
              </a:rPr>
              <a:t> </a:t>
            </a:r>
            <a:r>
              <a:rPr lang="en-US" sz="2000" b="1" dirty="0">
                <a:solidFill>
                  <a:srgbClr val="FF0000"/>
                </a:solidFill>
              </a:rPr>
              <a:t>been monitoring </a:t>
            </a:r>
            <a:r>
              <a:rPr lang="en-US" sz="2000" dirty="0"/>
              <a:t>traffic?</a:t>
            </a:r>
          </a:p>
          <a:p>
            <a:pPr marL="0" indent="0" algn="ctr" eaLnBrk="1" hangingPunct="1">
              <a:lnSpc>
                <a:spcPct val="100000"/>
              </a:lnSpc>
              <a:spcBef>
                <a:spcPct val="0"/>
              </a:spcBef>
              <a:buFont typeface="Arial" charset="0"/>
              <a:buNone/>
            </a:pPr>
            <a:r>
              <a:rPr lang="en-US" sz="2000" b="1" dirty="0"/>
              <a:t>NOTE THAT IN ALL OF THE ABOVE THE PRESENT TENSE IS NOT USED AS IT IS IN GERMAN.</a:t>
            </a:r>
          </a:p>
          <a:p>
            <a:pPr marL="0" indent="0" eaLnBrk="1" hangingPunct="1">
              <a:lnSpc>
                <a:spcPct val="100000"/>
              </a:lnSpc>
              <a:spcBef>
                <a:spcPct val="0"/>
              </a:spcBef>
              <a:buFont typeface="Arial" charset="0"/>
              <a:buNone/>
            </a:pPr>
            <a:r>
              <a:rPr lang="en-US" sz="2000" dirty="0"/>
              <a:t>There are three exceptions to this rule when the present perfect simple (have/has + past participle) must be used instead, explained on the next slide.</a:t>
            </a:r>
          </a:p>
        </p:txBody>
      </p:sp>
    </p:spTree>
    <p:extLst>
      <p:ext uri="{BB962C8B-B14F-4D97-AF65-F5344CB8AC3E}">
        <p14:creationId xmlns:p14="http://schemas.microsoft.com/office/powerpoint/2010/main" val="35063337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 calcmode="lin" valueType="num">
                                      <p:cBhvr additive="base">
                                        <p:cTn id="7" dur="500" fill="hold"/>
                                        <p:tgtEl>
                                          <p:spTgt spid="174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74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7411">
                                            <p:txEl>
                                              <p:pRg st="1" end="1"/>
                                            </p:txEl>
                                          </p:spTgt>
                                        </p:tgtEl>
                                        <p:attrNameLst>
                                          <p:attrName>style.visibility</p:attrName>
                                        </p:attrNameLst>
                                      </p:cBhvr>
                                      <p:to>
                                        <p:strVal val="visible"/>
                                      </p:to>
                                    </p:set>
                                    <p:anim calcmode="lin" valueType="num">
                                      <p:cBhvr additive="base">
                                        <p:cTn id="13" dur="500" fill="hold"/>
                                        <p:tgtEl>
                                          <p:spTgt spid="1741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7411">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17411">
                                            <p:txEl>
                                              <p:pRg st="2" end="2"/>
                                            </p:txEl>
                                          </p:spTgt>
                                        </p:tgtEl>
                                        <p:attrNameLst>
                                          <p:attrName>style.visibility</p:attrName>
                                        </p:attrNameLst>
                                      </p:cBhvr>
                                      <p:to>
                                        <p:strVal val="visible"/>
                                      </p:to>
                                    </p:set>
                                    <p:anim calcmode="lin" valueType="num">
                                      <p:cBhvr additive="base">
                                        <p:cTn id="17" dur="500" fill="hold"/>
                                        <p:tgtEl>
                                          <p:spTgt spid="17411">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7411">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17411">
                                            <p:txEl>
                                              <p:pRg st="3" end="3"/>
                                            </p:txEl>
                                          </p:spTgt>
                                        </p:tgtEl>
                                        <p:attrNameLst>
                                          <p:attrName>style.visibility</p:attrName>
                                        </p:attrNameLst>
                                      </p:cBhvr>
                                      <p:to>
                                        <p:strVal val="visible"/>
                                      </p:to>
                                    </p:set>
                                    <p:anim calcmode="lin" valueType="num">
                                      <p:cBhvr additive="base">
                                        <p:cTn id="21" dur="500" fill="hold"/>
                                        <p:tgtEl>
                                          <p:spTgt spid="17411">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1741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17411">
                                            <p:txEl>
                                              <p:pRg st="4" end="4"/>
                                            </p:txEl>
                                          </p:spTgt>
                                        </p:tgtEl>
                                        <p:attrNameLst>
                                          <p:attrName>style.visibility</p:attrName>
                                        </p:attrNameLst>
                                      </p:cBhvr>
                                      <p:to>
                                        <p:strVal val="visible"/>
                                      </p:to>
                                    </p:set>
                                    <p:anim calcmode="lin" valueType="num">
                                      <p:cBhvr additive="base">
                                        <p:cTn id="27" dur="500" fill="hold"/>
                                        <p:tgtEl>
                                          <p:spTgt spid="17411">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741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17411">
                                            <p:txEl>
                                              <p:pRg st="5" end="5"/>
                                            </p:txEl>
                                          </p:spTgt>
                                        </p:tgtEl>
                                        <p:attrNameLst>
                                          <p:attrName>style.visibility</p:attrName>
                                        </p:attrNameLst>
                                      </p:cBhvr>
                                      <p:to>
                                        <p:strVal val="visible"/>
                                      </p:to>
                                    </p:set>
                                    <p:anim calcmode="lin" valueType="num">
                                      <p:cBhvr additive="base">
                                        <p:cTn id="33" dur="500" fill="hold"/>
                                        <p:tgtEl>
                                          <p:spTgt spid="17411">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17411">
                                            <p:txEl>
                                              <p:pRg st="5" end="5"/>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17411">
                                            <p:txEl>
                                              <p:pRg st="6" end="6"/>
                                            </p:txEl>
                                          </p:spTgt>
                                        </p:tgtEl>
                                        <p:attrNameLst>
                                          <p:attrName>style.visibility</p:attrName>
                                        </p:attrNameLst>
                                      </p:cBhvr>
                                      <p:to>
                                        <p:strVal val="visible"/>
                                      </p:to>
                                    </p:set>
                                    <p:anim calcmode="lin" valueType="num">
                                      <p:cBhvr additive="base">
                                        <p:cTn id="37" dur="500" fill="hold"/>
                                        <p:tgtEl>
                                          <p:spTgt spid="17411">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7411">
                                            <p:txEl>
                                              <p:pRg st="6" end="6"/>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17411">
                                            <p:txEl>
                                              <p:pRg st="7" end="7"/>
                                            </p:txEl>
                                          </p:spTgt>
                                        </p:tgtEl>
                                        <p:attrNameLst>
                                          <p:attrName>style.visibility</p:attrName>
                                        </p:attrNameLst>
                                      </p:cBhvr>
                                      <p:to>
                                        <p:strVal val="visible"/>
                                      </p:to>
                                    </p:set>
                                    <p:anim calcmode="lin" valueType="num">
                                      <p:cBhvr additive="base">
                                        <p:cTn id="41" dur="500" fill="hold"/>
                                        <p:tgtEl>
                                          <p:spTgt spid="17411">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17411">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17411">
                                            <p:txEl>
                                              <p:pRg st="8" end="8"/>
                                            </p:txEl>
                                          </p:spTgt>
                                        </p:tgtEl>
                                        <p:attrNameLst>
                                          <p:attrName>style.visibility</p:attrName>
                                        </p:attrNameLst>
                                      </p:cBhvr>
                                      <p:to>
                                        <p:strVal val="visible"/>
                                      </p:to>
                                    </p:set>
                                    <p:anim calcmode="lin" valueType="num">
                                      <p:cBhvr additive="base">
                                        <p:cTn id="47" dur="500" fill="hold"/>
                                        <p:tgtEl>
                                          <p:spTgt spid="17411">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17411">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17411">
                                            <p:txEl>
                                              <p:pRg st="9" end="9"/>
                                            </p:txEl>
                                          </p:spTgt>
                                        </p:tgtEl>
                                        <p:attrNameLst>
                                          <p:attrName>style.visibility</p:attrName>
                                        </p:attrNameLst>
                                      </p:cBhvr>
                                      <p:to>
                                        <p:strVal val="visible"/>
                                      </p:to>
                                    </p:set>
                                    <p:anim calcmode="lin" valueType="num">
                                      <p:cBhvr additive="base">
                                        <p:cTn id="53" dur="500" fill="hold"/>
                                        <p:tgtEl>
                                          <p:spTgt spid="17411">
                                            <p:txEl>
                                              <p:pRg st="9" end="9"/>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17411">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idx="4294967295"/>
          </p:nvPr>
        </p:nvSpPr>
        <p:spPr>
          <a:solidFill>
            <a:schemeClr val="accent1">
              <a:lumMod val="60000"/>
              <a:lumOff val="40000"/>
            </a:schemeClr>
          </a:solidFill>
        </p:spPr>
        <p:txBody>
          <a:bodyPr>
            <a:normAutofit/>
          </a:bodyPr>
          <a:lstStyle/>
          <a:p>
            <a:pPr eaLnBrk="1" hangingPunct="1">
              <a:defRPr/>
            </a:pPr>
            <a:r>
              <a:rPr lang="en-GB" b="1" dirty="0"/>
              <a:t>Past tenses with expressions of duration</a:t>
            </a:r>
          </a:p>
        </p:txBody>
      </p:sp>
      <p:sp>
        <p:nvSpPr>
          <p:cNvPr id="18435" name="Inhaltsplatzhalter 6"/>
          <p:cNvSpPr>
            <a:spLocks noGrp="1"/>
          </p:cNvSpPr>
          <p:nvPr>
            <p:ph idx="4294967295"/>
          </p:nvPr>
        </p:nvSpPr>
        <p:spPr>
          <a:xfrm>
            <a:off x="838200" y="1825625"/>
            <a:ext cx="10515600" cy="4575175"/>
          </a:xfrm>
          <a:solidFill>
            <a:schemeClr val="bg1"/>
          </a:solidFill>
          <a:ln w="12700" cap="flat" algn="ctr">
            <a:solidFill>
              <a:schemeClr val="accent1"/>
            </a:solidFill>
          </a:ln>
        </p:spPr>
        <p:txBody>
          <a:bodyPr/>
          <a:lstStyle/>
          <a:p>
            <a:pPr marL="0" indent="0" eaLnBrk="1" hangingPunct="1">
              <a:lnSpc>
                <a:spcPct val="100000"/>
              </a:lnSpc>
              <a:spcBef>
                <a:spcPct val="0"/>
              </a:spcBef>
              <a:buFont typeface="Arial" charset="0"/>
              <a:buNone/>
            </a:pPr>
            <a:r>
              <a:rPr lang="en-US" sz="2000" dirty="0"/>
              <a:t>I) When a</a:t>
            </a:r>
            <a:r>
              <a:rPr lang="en-US" sz="2000" b="1" dirty="0"/>
              <a:t> stative verb </a:t>
            </a:r>
            <a:r>
              <a:rPr lang="en-US" sz="2000" dirty="0"/>
              <a:t>is used. A stative verb refers to a state rather than an action or an activity.</a:t>
            </a:r>
          </a:p>
          <a:p>
            <a:pPr marL="0" indent="0" eaLnBrk="1" hangingPunct="1">
              <a:lnSpc>
                <a:spcPct val="100000"/>
              </a:lnSpc>
              <a:spcBef>
                <a:spcPct val="0"/>
              </a:spcBef>
              <a:buFont typeface="Arial" charset="0"/>
              <a:buNone/>
            </a:pPr>
            <a:r>
              <a:rPr lang="en-US" sz="2000" dirty="0"/>
              <a:t>I </a:t>
            </a:r>
            <a:r>
              <a:rPr lang="en-US" sz="2000" b="1" dirty="0">
                <a:solidFill>
                  <a:srgbClr val="FF0000"/>
                </a:solidFill>
              </a:rPr>
              <a:t>have known </a:t>
            </a:r>
            <a:r>
              <a:rPr lang="en-US" sz="2000" dirty="0"/>
              <a:t>Peter</a:t>
            </a:r>
            <a:r>
              <a:rPr lang="en-US" sz="2000" b="1" dirty="0">
                <a:solidFill>
                  <a:srgbClr val="FF0000"/>
                </a:solidFill>
              </a:rPr>
              <a:t> </a:t>
            </a:r>
            <a:r>
              <a:rPr lang="en-US" sz="2000" b="1" dirty="0">
                <a:solidFill>
                  <a:schemeClr val="accent1"/>
                </a:solidFill>
              </a:rPr>
              <a:t>since September</a:t>
            </a:r>
            <a:r>
              <a:rPr lang="en-US" sz="2000" dirty="0"/>
              <a:t>. 	</a:t>
            </a:r>
            <a:r>
              <a:rPr lang="en-US" sz="2000" b="1" dirty="0">
                <a:solidFill>
                  <a:schemeClr val="accent1"/>
                </a:solidFill>
              </a:rPr>
              <a:t>Since when</a:t>
            </a:r>
            <a:r>
              <a:rPr lang="en-US" sz="2000" dirty="0"/>
              <a:t> </a:t>
            </a:r>
            <a:r>
              <a:rPr lang="en-US" sz="2000" b="1" dirty="0">
                <a:solidFill>
                  <a:srgbClr val="FF0000"/>
                </a:solidFill>
              </a:rPr>
              <a:t>have </a:t>
            </a:r>
            <a:r>
              <a:rPr lang="en-US" sz="2000" dirty="0"/>
              <a:t>you </a:t>
            </a:r>
            <a:r>
              <a:rPr lang="en-US" sz="2000" b="1" dirty="0">
                <a:solidFill>
                  <a:srgbClr val="FF0000"/>
                </a:solidFill>
              </a:rPr>
              <a:t>known </a:t>
            </a:r>
            <a:r>
              <a:rPr lang="en-US" sz="2000" dirty="0"/>
              <a:t>Peter?</a:t>
            </a:r>
          </a:p>
          <a:p>
            <a:pPr marL="0" indent="0" eaLnBrk="1" hangingPunct="1">
              <a:lnSpc>
                <a:spcPct val="100000"/>
              </a:lnSpc>
              <a:spcBef>
                <a:spcPct val="0"/>
              </a:spcBef>
              <a:buFont typeface="Arial" charset="0"/>
              <a:buNone/>
            </a:pPr>
            <a:r>
              <a:rPr lang="en-US" sz="2000" dirty="0"/>
              <a:t>Tim </a:t>
            </a:r>
            <a:r>
              <a:rPr lang="en-US" sz="2000" b="1" dirty="0">
                <a:solidFill>
                  <a:srgbClr val="FF0000"/>
                </a:solidFill>
              </a:rPr>
              <a:t>has been </a:t>
            </a:r>
            <a:r>
              <a:rPr lang="en-US" sz="2000" dirty="0"/>
              <a:t>in London </a:t>
            </a:r>
            <a:r>
              <a:rPr lang="en-US" sz="2000" b="1" dirty="0">
                <a:solidFill>
                  <a:schemeClr val="accent1"/>
                </a:solidFill>
              </a:rPr>
              <a:t>for six months</a:t>
            </a:r>
            <a:r>
              <a:rPr lang="en-US" sz="2000" dirty="0"/>
              <a:t>.	</a:t>
            </a:r>
            <a:r>
              <a:rPr lang="en-US" sz="2000" b="1" dirty="0">
                <a:solidFill>
                  <a:schemeClr val="accent1"/>
                </a:solidFill>
              </a:rPr>
              <a:t>How long</a:t>
            </a:r>
            <a:r>
              <a:rPr lang="en-US" sz="2000" dirty="0"/>
              <a:t> </a:t>
            </a:r>
            <a:r>
              <a:rPr lang="en-US" sz="2000" b="1" dirty="0">
                <a:solidFill>
                  <a:srgbClr val="FF0000"/>
                </a:solidFill>
              </a:rPr>
              <a:t>has </a:t>
            </a:r>
            <a:r>
              <a:rPr lang="en-US" sz="2000" dirty="0"/>
              <a:t>Tim </a:t>
            </a:r>
            <a:r>
              <a:rPr lang="en-US" sz="2000" b="1" dirty="0">
                <a:solidFill>
                  <a:srgbClr val="FF0000"/>
                </a:solidFill>
              </a:rPr>
              <a:t>been </a:t>
            </a:r>
            <a:r>
              <a:rPr lang="en-US" sz="2000" dirty="0"/>
              <a:t>in London ?</a:t>
            </a:r>
          </a:p>
          <a:p>
            <a:pPr marL="0" indent="0" eaLnBrk="1" hangingPunct="1">
              <a:lnSpc>
                <a:spcPct val="100000"/>
              </a:lnSpc>
              <a:spcBef>
                <a:spcPct val="0"/>
              </a:spcBef>
              <a:buFont typeface="Arial" charset="0"/>
              <a:buNone/>
            </a:pPr>
            <a:r>
              <a:rPr lang="en-US" sz="2000" dirty="0"/>
              <a:t>I </a:t>
            </a:r>
            <a:r>
              <a:rPr lang="en-US" sz="2000" b="1" dirty="0">
                <a:solidFill>
                  <a:srgbClr val="FF0000"/>
                </a:solidFill>
              </a:rPr>
              <a:t>have had </a:t>
            </a:r>
            <a:r>
              <a:rPr lang="en-US" sz="2000" dirty="0"/>
              <a:t>a headache </a:t>
            </a:r>
            <a:r>
              <a:rPr lang="en-US" sz="2000" b="1" dirty="0">
                <a:solidFill>
                  <a:schemeClr val="accent1"/>
                </a:solidFill>
              </a:rPr>
              <a:t>all afternoon</a:t>
            </a:r>
            <a:r>
              <a:rPr lang="en-US" sz="2000" dirty="0"/>
              <a:t>.	</a:t>
            </a:r>
            <a:r>
              <a:rPr lang="en-US" sz="2000" b="1" dirty="0">
                <a:solidFill>
                  <a:schemeClr val="accent1"/>
                </a:solidFill>
              </a:rPr>
              <a:t>How long</a:t>
            </a:r>
            <a:r>
              <a:rPr lang="en-US" sz="2000" dirty="0"/>
              <a:t> </a:t>
            </a:r>
            <a:r>
              <a:rPr lang="en-US" sz="2000" b="1" dirty="0">
                <a:solidFill>
                  <a:srgbClr val="FF0000"/>
                </a:solidFill>
              </a:rPr>
              <a:t>have </a:t>
            </a:r>
            <a:r>
              <a:rPr lang="en-US" sz="2000" dirty="0"/>
              <a:t>you </a:t>
            </a:r>
            <a:r>
              <a:rPr lang="en-US" sz="2000" b="1" dirty="0">
                <a:solidFill>
                  <a:srgbClr val="FF0000"/>
                </a:solidFill>
              </a:rPr>
              <a:t>had </a:t>
            </a:r>
            <a:r>
              <a:rPr lang="en-US" sz="2000" dirty="0"/>
              <a:t>a headache?</a:t>
            </a:r>
          </a:p>
          <a:p>
            <a:pPr marL="0" indent="0" eaLnBrk="1" hangingPunct="1">
              <a:lnSpc>
                <a:spcPct val="100000"/>
              </a:lnSpc>
              <a:spcBef>
                <a:spcPct val="0"/>
              </a:spcBef>
              <a:buFont typeface="Arial" charset="0"/>
              <a:buNone/>
            </a:pPr>
            <a:endParaRPr lang="en-US" sz="2000" dirty="0"/>
          </a:p>
          <a:p>
            <a:pPr marL="0" indent="0" eaLnBrk="1" hangingPunct="1">
              <a:lnSpc>
                <a:spcPct val="100000"/>
              </a:lnSpc>
              <a:spcBef>
                <a:spcPct val="0"/>
              </a:spcBef>
              <a:buFont typeface="Arial" charset="0"/>
              <a:buNone/>
            </a:pPr>
            <a:r>
              <a:rPr lang="en-US" sz="2000" dirty="0"/>
              <a:t>II) When a </a:t>
            </a:r>
            <a:r>
              <a:rPr lang="en-US" sz="2000" b="1" dirty="0"/>
              <a:t>negative</a:t>
            </a:r>
            <a:r>
              <a:rPr lang="en-US" sz="2000" dirty="0"/>
              <a:t> appears in the phrase. </a:t>
            </a:r>
          </a:p>
          <a:p>
            <a:pPr marL="0" indent="0" eaLnBrk="1" hangingPunct="1">
              <a:lnSpc>
                <a:spcPct val="100000"/>
              </a:lnSpc>
              <a:spcBef>
                <a:spcPct val="0"/>
              </a:spcBef>
              <a:buFont typeface="Arial" charset="0"/>
              <a:buNone/>
            </a:pPr>
            <a:r>
              <a:rPr lang="en-US" sz="2000" dirty="0"/>
              <a:t>I </a:t>
            </a:r>
            <a:r>
              <a:rPr lang="en-US" sz="2000" b="1" dirty="0">
                <a:solidFill>
                  <a:srgbClr val="FF0000"/>
                </a:solidFill>
              </a:rPr>
              <a:t>have NOT worked </a:t>
            </a:r>
            <a:r>
              <a:rPr lang="en-US" sz="2000" b="1" dirty="0">
                <a:solidFill>
                  <a:schemeClr val="accent1"/>
                </a:solidFill>
              </a:rPr>
              <a:t>since September</a:t>
            </a:r>
            <a:r>
              <a:rPr lang="en-US" sz="2000" dirty="0"/>
              <a:t>. 	</a:t>
            </a:r>
            <a:r>
              <a:rPr lang="en-US" sz="2000" b="1" dirty="0">
                <a:solidFill>
                  <a:schemeClr val="accent1"/>
                </a:solidFill>
              </a:rPr>
              <a:t>Since when </a:t>
            </a:r>
            <a:r>
              <a:rPr lang="en-US" sz="2000" b="1" dirty="0">
                <a:solidFill>
                  <a:srgbClr val="FF0000"/>
                </a:solidFill>
              </a:rPr>
              <a:t>have</a:t>
            </a:r>
            <a:r>
              <a:rPr lang="en-US" sz="2000" b="1" dirty="0"/>
              <a:t> </a:t>
            </a:r>
            <a:r>
              <a:rPr lang="en-US" sz="2000" dirty="0"/>
              <a:t>you</a:t>
            </a:r>
            <a:r>
              <a:rPr lang="en-US" sz="2000" b="1" dirty="0"/>
              <a:t> </a:t>
            </a:r>
            <a:r>
              <a:rPr lang="en-US" sz="2000" b="1" dirty="0">
                <a:solidFill>
                  <a:srgbClr val="FF0000"/>
                </a:solidFill>
              </a:rPr>
              <a:t>NOT worked</a:t>
            </a:r>
            <a:r>
              <a:rPr lang="en-US" sz="2000" dirty="0"/>
              <a:t>?</a:t>
            </a:r>
            <a:endParaRPr lang="en-US" sz="2000" dirty="0">
              <a:solidFill>
                <a:schemeClr val="accent1"/>
              </a:solidFill>
            </a:endParaRPr>
          </a:p>
          <a:p>
            <a:pPr marL="0" indent="0" eaLnBrk="1" hangingPunct="1">
              <a:lnSpc>
                <a:spcPct val="100000"/>
              </a:lnSpc>
              <a:spcBef>
                <a:spcPct val="0"/>
              </a:spcBef>
              <a:buFont typeface="Arial" charset="0"/>
              <a:buNone/>
            </a:pPr>
            <a:r>
              <a:rPr lang="en-US" sz="2000" dirty="0"/>
              <a:t>It </a:t>
            </a:r>
            <a:r>
              <a:rPr lang="en-US" sz="2000" b="1" dirty="0">
                <a:solidFill>
                  <a:srgbClr val="FF0000"/>
                </a:solidFill>
              </a:rPr>
              <a:t>has NOT snowed</a:t>
            </a:r>
            <a:r>
              <a:rPr lang="en-US" sz="2000" dirty="0"/>
              <a:t> </a:t>
            </a:r>
            <a:r>
              <a:rPr lang="en-US" sz="2000" b="1" dirty="0">
                <a:solidFill>
                  <a:schemeClr val="accent1"/>
                </a:solidFill>
              </a:rPr>
              <a:t>for two months</a:t>
            </a:r>
            <a:r>
              <a:rPr lang="en-US" sz="2000" dirty="0"/>
              <a:t>. 	</a:t>
            </a:r>
            <a:r>
              <a:rPr lang="en-US" sz="2000" b="1" dirty="0">
                <a:solidFill>
                  <a:schemeClr val="accent1"/>
                </a:solidFill>
              </a:rPr>
              <a:t>How long </a:t>
            </a:r>
            <a:r>
              <a:rPr lang="en-US" sz="2000" b="1" dirty="0">
                <a:solidFill>
                  <a:srgbClr val="FF0000"/>
                </a:solidFill>
              </a:rPr>
              <a:t>has </a:t>
            </a:r>
            <a:r>
              <a:rPr lang="en-US" sz="2000" dirty="0"/>
              <a:t>it</a:t>
            </a:r>
            <a:r>
              <a:rPr lang="en-US" sz="2000" b="1" dirty="0"/>
              <a:t> </a:t>
            </a:r>
            <a:r>
              <a:rPr lang="en-US" sz="2000" b="1" dirty="0">
                <a:solidFill>
                  <a:srgbClr val="FF0000"/>
                </a:solidFill>
              </a:rPr>
              <a:t>NOT snowed</a:t>
            </a:r>
            <a:r>
              <a:rPr lang="en-US" sz="2000" dirty="0"/>
              <a:t>?</a:t>
            </a:r>
          </a:p>
          <a:p>
            <a:pPr marL="0" indent="0" eaLnBrk="1" hangingPunct="1">
              <a:lnSpc>
                <a:spcPct val="100000"/>
              </a:lnSpc>
              <a:spcBef>
                <a:spcPct val="0"/>
              </a:spcBef>
              <a:buFont typeface="Arial" charset="0"/>
              <a:buNone/>
            </a:pPr>
            <a:endParaRPr lang="en-US" sz="2000" dirty="0"/>
          </a:p>
          <a:p>
            <a:pPr marL="0" indent="0" eaLnBrk="1" hangingPunct="1">
              <a:lnSpc>
                <a:spcPct val="100000"/>
              </a:lnSpc>
              <a:spcBef>
                <a:spcPct val="0"/>
              </a:spcBef>
              <a:buFont typeface="Arial" charset="0"/>
              <a:buNone/>
            </a:pPr>
            <a:r>
              <a:rPr lang="en-US" sz="2000" dirty="0"/>
              <a:t>III) When a </a:t>
            </a:r>
            <a:r>
              <a:rPr lang="en-US" sz="2000" b="1" dirty="0"/>
              <a:t>quantity expression indicating how much? how many? Or how many times? </a:t>
            </a:r>
            <a:r>
              <a:rPr lang="en-US" sz="2000" dirty="0"/>
              <a:t>(which is not part of the expression of duration) appears in the phrase. </a:t>
            </a:r>
          </a:p>
          <a:p>
            <a:pPr marL="0" indent="0" eaLnBrk="1" hangingPunct="1">
              <a:lnSpc>
                <a:spcPct val="100000"/>
              </a:lnSpc>
              <a:spcBef>
                <a:spcPct val="0"/>
              </a:spcBef>
              <a:buFont typeface="Arial" charset="0"/>
              <a:buNone/>
            </a:pPr>
            <a:r>
              <a:rPr lang="en-US" sz="2000" dirty="0"/>
              <a:t>The police </a:t>
            </a:r>
            <a:r>
              <a:rPr lang="en-US" sz="2000" b="1" dirty="0">
                <a:solidFill>
                  <a:srgbClr val="FF0000"/>
                </a:solidFill>
              </a:rPr>
              <a:t>have arrested FOUR </a:t>
            </a:r>
            <a:r>
              <a:rPr lang="en-US" sz="2000" dirty="0"/>
              <a:t>suspects </a:t>
            </a:r>
            <a:r>
              <a:rPr lang="en-US" sz="2000" b="1" dirty="0">
                <a:solidFill>
                  <a:schemeClr val="accent1"/>
                </a:solidFill>
              </a:rPr>
              <a:t>since the beginning of the week</a:t>
            </a:r>
            <a:r>
              <a:rPr lang="en-US" sz="2000" dirty="0"/>
              <a:t>.	</a:t>
            </a:r>
          </a:p>
          <a:p>
            <a:pPr marL="0" indent="0" eaLnBrk="1" hangingPunct="1">
              <a:lnSpc>
                <a:spcPct val="100000"/>
              </a:lnSpc>
              <a:spcBef>
                <a:spcPct val="0"/>
              </a:spcBef>
              <a:buFont typeface="Arial" charset="0"/>
              <a:buNone/>
            </a:pPr>
            <a:r>
              <a:rPr lang="en-US" sz="2000" b="1" dirty="0">
                <a:solidFill>
                  <a:srgbClr val="FF0000"/>
                </a:solidFill>
              </a:rPr>
              <a:t>HOW MANY </a:t>
            </a:r>
            <a:r>
              <a:rPr lang="en-US" sz="2000" dirty="0"/>
              <a:t>suspects </a:t>
            </a:r>
            <a:r>
              <a:rPr lang="en-US" sz="2000" b="1" dirty="0">
                <a:solidFill>
                  <a:srgbClr val="FF0000"/>
                </a:solidFill>
              </a:rPr>
              <a:t>have </a:t>
            </a:r>
            <a:r>
              <a:rPr lang="en-US" sz="2000" dirty="0"/>
              <a:t>the police </a:t>
            </a:r>
            <a:r>
              <a:rPr lang="en-US" sz="2000" b="1" dirty="0">
                <a:solidFill>
                  <a:srgbClr val="FF0000"/>
                </a:solidFill>
              </a:rPr>
              <a:t>arrested </a:t>
            </a:r>
            <a:r>
              <a:rPr lang="en-US" sz="2000" b="1" dirty="0">
                <a:solidFill>
                  <a:schemeClr val="accent1"/>
                </a:solidFill>
              </a:rPr>
              <a:t>since the beginning of the week</a:t>
            </a:r>
            <a:r>
              <a:rPr lang="en-US" sz="2000" dirty="0"/>
              <a:t>?</a:t>
            </a:r>
          </a:p>
        </p:txBody>
      </p:sp>
    </p:spTree>
    <p:extLst>
      <p:ext uri="{BB962C8B-B14F-4D97-AF65-F5344CB8AC3E}">
        <p14:creationId xmlns:p14="http://schemas.microsoft.com/office/powerpoint/2010/main" val="1904826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 calcmode="lin" valueType="num">
                                      <p:cBhvr additive="base">
                                        <p:cTn id="7" dur="500" fill="hold"/>
                                        <p:tgtEl>
                                          <p:spTgt spid="1843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8435">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8435">
                                            <p:txEl>
                                              <p:pRg st="1" end="1"/>
                                            </p:txEl>
                                          </p:spTgt>
                                        </p:tgtEl>
                                        <p:attrNameLst>
                                          <p:attrName>style.visibility</p:attrName>
                                        </p:attrNameLst>
                                      </p:cBhvr>
                                      <p:to>
                                        <p:strVal val="visible"/>
                                      </p:to>
                                    </p:set>
                                    <p:anim calcmode="lin" valueType="num">
                                      <p:cBhvr additive="base">
                                        <p:cTn id="11" dur="500" fill="hold"/>
                                        <p:tgtEl>
                                          <p:spTgt spid="18435">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8435">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8435">
                                            <p:txEl>
                                              <p:pRg st="2" end="2"/>
                                            </p:txEl>
                                          </p:spTgt>
                                        </p:tgtEl>
                                        <p:attrNameLst>
                                          <p:attrName>style.visibility</p:attrName>
                                        </p:attrNameLst>
                                      </p:cBhvr>
                                      <p:to>
                                        <p:strVal val="visible"/>
                                      </p:to>
                                    </p:set>
                                    <p:anim calcmode="lin" valueType="num">
                                      <p:cBhvr additive="base">
                                        <p:cTn id="15" dur="500" fill="hold"/>
                                        <p:tgtEl>
                                          <p:spTgt spid="18435">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8435">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18435">
                                            <p:txEl>
                                              <p:pRg st="3" end="3"/>
                                            </p:txEl>
                                          </p:spTgt>
                                        </p:tgtEl>
                                        <p:attrNameLst>
                                          <p:attrName>style.visibility</p:attrName>
                                        </p:attrNameLst>
                                      </p:cBhvr>
                                      <p:to>
                                        <p:strVal val="visible"/>
                                      </p:to>
                                    </p:set>
                                    <p:anim calcmode="lin" valueType="num">
                                      <p:cBhvr additive="base">
                                        <p:cTn id="19" dur="500" fill="hold"/>
                                        <p:tgtEl>
                                          <p:spTgt spid="18435">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843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8435">
                                            <p:txEl>
                                              <p:pRg st="5" end="5"/>
                                            </p:txEl>
                                          </p:spTgt>
                                        </p:tgtEl>
                                        <p:attrNameLst>
                                          <p:attrName>style.visibility</p:attrName>
                                        </p:attrNameLst>
                                      </p:cBhvr>
                                      <p:to>
                                        <p:strVal val="visible"/>
                                      </p:to>
                                    </p:set>
                                    <p:anim calcmode="lin" valueType="num">
                                      <p:cBhvr additive="base">
                                        <p:cTn id="25" dur="500" fill="hold"/>
                                        <p:tgtEl>
                                          <p:spTgt spid="18435">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8435">
                                            <p:txEl>
                                              <p:pRg st="5" end="5"/>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18435">
                                            <p:txEl>
                                              <p:pRg st="6" end="6"/>
                                            </p:txEl>
                                          </p:spTgt>
                                        </p:tgtEl>
                                        <p:attrNameLst>
                                          <p:attrName>style.visibility</p:attrName>
                                        </p:attrNameLst>
                                      </p:cBhvr>
                                      <p:to>
                                        <p:strVal val="visible"/>
                                      </p:to>
                                    </p:set>
                                    <p:anim calcmode="lin" valueType="num">
                                      <p:cBhvr additive="base">
                                        <p:cTn id="29" dur="500" fill="hold"/>
                                        <p:tgtEl>
                                          <p:spTgt spid="18435">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8435">
                                            <p:txEl>
                                              <p:pRg st="6" end="6"/>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18435">
                                            <p:txEl>
                                              <p:pRg st="7" end="7"/>
                                            </p:txEl>
                                          </p:spTgt>
                                        </p:tgtEl>
                                        <p:attrNameLst>
                                          <p:attrName>style.visibility</p:attrName>
                                        </p:attrNameLst>
                                      </p:cBhvr>
                                      <p:to>
                                        <p:strVal val="visible"/>
                                      </p:to>
                                    </p:set>
                                    <p:anim calcmode="lin" valueType="num">
                                      <p:cBhvr additive="base">
                                        <p:cTn id="33" dur="500" fill="hold"/>
                                        <p:tgtEl>
                                          <p:spTgt spid="18435">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18435">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18435">
                                            <p:txEl>
                                              <p:pRg st="9" end="9"/>
                                            </p:txEl>
                                          </p:spTgt>
                                        </p:tgtEl>
                                        <p:attrNameLst>
                                          <p:attrName>style.visibility</p:attrName>
                                        </p:attrNameLst>
                                      </p:cBhvr>
                                      <p:to>
                                        <p:strVal val="visible"/>
                                      </p:to>
                                    </p:set>
                                    <p:anim calcmode="lin" valueType="num">
                                      <p:cBhvr additive="base">
                                        <p:cTn id="39" dur="500" fill="hold"/>
                                        <p:tgtEl>
                                          <p:spTgt spid="18435">
                                            <p:txEl>
                                              <p:pRg st="9" end="9"/>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18435">
                                            <p:txEl>
                                              <p:pRg st="9" end="9"/>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18435">
                                            <p:txEl>
                                              <p:pRg st="10" end="10"/>
                                            </p:txEl>
                                          </p:spTgt>
                                        </p:tgtEl>
                                        <p:attrNameLst>
                                          <p:attrName>style.visibility</p:attrName>
                                        </p:attrNameLst>
                                      </p:cBhvr>
                                      <p:to>
                                        <p:strVal val="visible"/>
                                      </p:to>
                                    </p:set>
                                    <p:anim calcmode="lin" valueType="num">
                                      <p:cBhvr additive="base">
                                        <p:cTn id="43" dur="500" fill="hold"/>
                                        <p:tgtEl>
                                          <p:spTgt spid="18435">
                                            <p:txEl>
                                              <p:pRg st="10" end="1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8435">
                                            <p:txEl>
                                              <p:pRg st="10" end="10"/>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18435">
                                            <p:txEl>
                                              <p:pRg st="11" end="11"/>
                                            </p:txEl>
                                          </p:spTgt>
                                        </p:tgtEl>
                                        <p:attrNameLst>
                                          <p:attrName>style.visibility</p:attrName>
                                        </p:attrNameLst>
                                      </p:cBhvr>
                                      <p:to>
                                        <p:strVal val="visible"/>
                                      </p:to>
                                    </p:set>
                                    <p:anim calcmode="lin" valueType="num">
                                      <p:cBhvr additive="base">
                                        <p:cTn id="47" dur="500" fill="hold"/>
                                        <p:tgtEl>
                                          <p:spTgt spid="18435">
                                            <p:txEl>
                                              <p:pRg st="11" end="11"/>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18435">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idx="4294967295"/>
          </p:nvPr>
        </p:nvSpPr>
        <p:spPr>
          <a:solidFill>
            <a:schemeClr val="accent1">
              <a:lumMod val="60000"/>
              <a:lumOff val="40000"/>
            </a:schemeClr>
          </a:solidFill>
        </p:spPr>
        <p:txBody>
          <a:bodyPr>
            <a:normAutofit/>
          </a:bodyPr>
          <a:lstStyle/>
          <a:p>
            <a:pPr eaLnBrk="1" hangingPunct="1">
              <a:defRPr/>
            </a:pPr>
            <a:r>
              <a:rPr lang="en-GB" b="1" dirty="0"/>
              <a:t>Past tenses with expressions of duration</a:t>
            </a:r>
          </a:p>
        </p:txBody>
      </p:sp>
      <p:sp>
        <p:nvSpPr>
          <p:cNvPr id="19459" name="Inhaltsplatzhalter 6"/>
          <p:cNvSpPr>
            <a:spLocks noGrp="1"/>
          </p:cNvSpPr>
          <p:nvPr>
            <p:ph idx="4294967295"/>
          </p:nvPr>
        </p:nvSpPr>
        <p:spPr>
          <a:xfrm>
            <a:off x="838200" y="1825625"/>
            <a:ext cx="10515600" cy="4575175"/>
          </a:xfrm>
          <a:solidFill>
            <a:schemeClr val="bg1"/>
          </a:solidFill>
          <a:ln w="12700" cap="flat" algn="ctr">
            <a:solidFill>
              <a:schemeClr val="accent1"/>
            </a:solidFill>
          </a:ln>
        </p:spPr>
        <p:txBody>
          <a:bodyPr/>
          <a:lstStyle/>
          <a:p>
            <a:pPr marL="0" indent="0" eaLnBrk="1" hangingPunct="1">
              <a:lnSpc>
                <a:spcPct val="100000"/>
              </a:lnSpc>
              <a:spcBef>
                <a:spcPct val="0"/>
              </a:spcBef>
              <a:buFont typeface="Arial" charset="0"/>
              <a:buNone/>
            </a:pPr>
            <a:r>
              <a:rPr lang="en-US" sz="2000" dirty="0"/>
              <a:t>Please note that the present perfect continuous (PPC) and present perfect simple (PPS) are only used in those cases when the activity continues until now. Otherwise, the past simple (PS) is used if the activity is over:</a:t>
            </a:r>
          </a:p>
          <a:p>
            <a:pPr marL="742950" lvl="1" indent="-285750"/>
            <a:r>
              <a:rPr lang="en-GB" altLang="de-DE" sz="2000" dirty="0"/>
              <a:t>How long </a:t>
            </a:r>
            <a:r>
              <a:rPr lang="en-GB" altLang="de-DE" sz="2000" b="1" dirty="0"/>
              <a:t>have you been studying</a:t>
            </a:r>
            <a:r>
              <a:rPr lang="en-GB" altLang="de-DE" sz="2000" dirty="0"/>
              <a:t>? (</a:t>
            </a:r>
            <a:r>
              <a:rPr lang="en-GB" altLang="de-DE" sz="2000" i="1" dirty="0"/>
              <a:t>PPC</a:t>
            </a:r>
            <a:r>
              <a:rPr lang="en-GB" altLang="de-DE" sz="2000" dirty="0"/>
              <a:t> </a:t>
            </a:r>
            <a:r>
              <a:rPr lang="en-GB" altLang="de-DE" sz="2000" i="1" dirty="0"/>
              <a:t>if </a:t>
            </a:r>
            <a:r>
              <a:rPr lang="en-GB" altLang="de-DE" sz="2000" i="1" dirty="0" err="1"/>
              <a:t>speakin</a:t>
            </a:r>
            <a:r>
              <a:rPr lang="de-DE" altLang="de-DE" sz="2000" i="1" dirty="0"/>
              <a:t>g </a:t>
            </a:r>
            <a:r>
              <a:rPr lang="de-DE" altLang="de-DE" sz="2000" i="1" dirty="0" err="1"/>
              <a:t>to</a:t>
            </a:r>
            <a:r>
              <a:rPr lang="de-DE" altLang="de-DE" sz="2000" i="1" dirty="0"/>
              <a:t> a </a:t>
            </a:r>
            <a:r>
              <a:rPr lang="de-DE" altLang="de-DE" sz="2000" i="1" dirty="0" err="1"/>
              <a:t>student</a:t>
            </a:r>
            <a:r>
              <a:rPr lang="en-GB" altLang="de-DE" sz="2000" dirty="0"/>
              <a:t>)</a:t>
            </a:r>
            <a:endParaRPr lang="en-GB" altLang="de-DE" sz="2000" i="1" dirty="0"/>
          </a:p>
          <a:p>
            <a:pPr marL="742950" lvl="1" indent="-285750"/>
            <a:r>
              <a:rPr lang="en-GB" altLang="de-DE" sz="2000" dirty="0"/>
              <a:t>How long </a:t>
            </a:r>
            <a:r>
              <a:rPr lang="en-GB" altLang="de-DE" sz="2000" b="1" dirty="0"/>
              <a:t>did you study</a:t>
            </a:r>
            <a:r>
              <a:rPr lang="en-GB" altLang="de-DE" sz="2000" dirty="0"/>
              <a:t>? (</a:t>
            </a:r>
            <a:r>
              <a:rPr lang="en-GB" altLang="de-DE" sz="2000" i="1" dirty="0"/>
              <a:t>PS if speaking to somebody who is no l</a:t>
            </a:r>
            <a:r>
              <a:rPr lang="de-DE" altLang="de-DE" sz="2000" i="1" dirty="0" err="1"/>
              <a:t>onger</a:t>
            </a:r>
            <a:r>
              <a:rPr lang="de-DE" altLang="de-DE" sz="2000" i="1" dirty="0"/>
              <a:t> a </a:t>
            </a:r>
            <a:r>
              <a:rPr lang="de-DE" altLang="de-DE" sz="2000" i="1" dirty="0" err="1"/>
              <a:t>student</a:t>
            </a:r>
            <a:r>
              <a:rPr lang="en-GB" altLang="de-DE" sz="2000" dirty="0"/>
              <a:t>)</a:t>
            </a:r>
          </a:p>
          <a:p>
            <a:pPr marL="742950" lvl="1" indent="-285750"/>
            <a:endParaRPr lang="en-GB" altLang="de-DE" sz="2000" dirty="0"/>
          </a:p>
          <a:p>
            <a:pPr marL="742950" lvl="1" indent="-285750"/>
            <a:r>
              <a:rPr lang="en-GB" altLang="de-DE" sz="2000" dirty="0"/>
              <a:t>I </a:t>
            </a:r>
            <a:r>
              <a:rPr lang="en-GB" altLang="de-DE" sz="2000" b="1" dirty="0"/>
              <a:t>have been studying </a:t>
            </a:r>
            <a:r>
              <a:rPr lang="en-GB" altLang="de-DE" sz="2000" dirty="0"/>
              <a:t>for 3 years. (</a:t>
            </a:r>
            <a:r>
              <a:rPr lang="en-GB" altLang="de-DE" sz="2000" i="1" dirty="0"/>
              <a:t>PPC if a stud</a:t>
            </a:r>
            <a:r>
              <a:rPr lang="de-DE" altLang="de-DE" sz="2000" i="1" dirty="0" err="1"/>
              <a:t>ent</a:t>
            </a:r>
            <a:r>
              <a:rPr lang="de-DE" altLang="de-DE" sz="2000" i="1" dirty="0"/>
              <a:t> </a:t>
            </a:r>
            <a:r>
              <a:rPr lang="de-DE" altLang="de-DE" sz="2000" i="1" dirty="0" err="1"/>
              <a:t>is</a:t>
            </a:r>
            <a:r>
              <a:rPr lang="de-DE" altLang="de-DE" sz="2000" i="1" dirty="0"/>
              <a:t> </a:t>
            </a:r>
            <a:r>
              <a:rPr lang="de-DE" altLang="de-DE" sz="2000" i="1" dirty="0" err="1"/>
              <a:t>speaking</a:t>
            </a:r>
            <a:r>
              <a:rPr lang="en-GB" altLang="de-DE" sz="2000" dirty="0"/>
              <a:t>)</a:t>
            </a:r>
          </a:p>
          <a:p>
            <a:pPr marL="742950" lvl="1" indent="-285750"/>
            <a:r>
              <a:rPr lang="en-GB" altLang="de-DE" sz="2000" dirty="0"/>
              <a:t>I </a:t>
            </a:r>
            <a:r>
              <a:rPr lang="en-GB" altLang="de-DE" sz="2000" b="1" dirty="0"/>
              <a:t>studied</a:t>
            </a:r>
            <a:r>
              <a:rPr lang="en-GB" altLang="de-DE" sz="2000" dirty="0"/>
              <a:t> for 3 years. (</a:t>
            </a:r>
            <a:r>
              <a:rPr lang="en-GB" altLang="de-DE" sz="2000" i="1" dirty="0"/>
              <a:t>PS </a:t>
            </a:r>
            <a:r>
              <a:rPr lang="de-DE" altLang="de-DE" sz="2000" i="1" dirty="0"/>
              <a:t>i</a:t>
            </a:r>
            <a:r>
              <a:rPr lang="en-GB" altLang="de-DE" sz="2000" i="1" dirty="0"/>
              <a:t>f somebody who is no l</a:t>
            </a:r>
            <a:r>
              <a:rPr lang="de-DE" altLang="de-DE" sz="2000" i="1" dirty="0" err="1"/>
              <a:t>onger</a:t>
            </a:r>
            <a:r>
              <a:rPr lang="de-DE" altLang="de-DE" sz="2000" i="1" dirty="0"/>
              <a:t> a </a:t>
            </a:r>
            <a:r>
              <a:rPr lang="de-DE" altLang="de-DE" sz="2000" i="1" dirty="0" err="1"/>
              <a:t>student</a:t>
            </a:r>
            <a:r>
              <a:rPr lang="de-DE" altLang="de-DE" sz="2000" i="1" dirty="0"/>
              <a:t> </a:t>
            </a:r>
            <a:r>
              <a:rPr lang="de-DE" altLang="de-DE" sz="2000" i="1" dirty="0" err="1"/>
              <a:t>is</a:t>
            </a:r>
            <a:r>
              <a:rPr lang="de-DE" altLang="de-DE" sz="2000" i="1" dirty="0"/>
              <a:t> </a:t>
            </a:r>
            <a:r>
              <a:rPr lang="de-DE" altLang="de-DE" sz="2000" i="1" dirty="0" err="1"/>
              <a:t>speaking</a:t>
            </a:r>
            <a:r>
              <a:rPr lang="en-GB" altLang="de-DE" sz="2000" i="1" dirty="0"/>
              <a:t> </a:t>
            </a:r>
            <a:r>
              <a:rPr lang="en-GB" altLang="de-DE" sz="2000" dirty="0"/>
              <a:t>)</a:t>
            </a:r>
          </a:p>
          <a:p>
            <a:pPr marL="742950" lvl="1" indent="-285750"/>
            <a:endParaRPr lang="en-GB" altLang="de-DE" sz="2000" dirty="0"/>
          </a:p>
          <a:p>
            <a:pPr marL="742950" lvl="1" indent="-285750"/>
            <a:r>
              <a:rPr lang="en-GB" altLang="de-DE" sz="2000" dirty="0"/>
              <a:t>How long </a:t>
            </a:r>
            <a:r>
              <a:rPr lang="en-GB" altLang="de-DE" sz="2000" b="1" dirty="0"/>
              <a:t>have you been </a:t>
            </a:r>
            <a:r>
              <a:rPr lang="en-GB" altLang="de-DE" sz="2000" dirty="0"/>
              <a:t>a student? (</a:t>
            </a:r>
            <a:r>
              <a:rPr lang="en-GB" altLang="de-DE" sz="2000" i="1" dirty="0"/>
              <a:t>PPS</a:t>
            </a:r>
            <a:r>
              <a:rPr lang="en-GB" altLang="de-DE" sz="2000" dirty="0"/>
              <a:t> </a:t>
            </a:r>
            <a:r>
              <a:rPr lang="en-GB" altLang="de-DE" sz="2000" i="1" dirty="0"/>
              <a:t>if </a:t>
            </a:r>
            <a:r>
              <a:rPr lang="en-GB" altLang="de-DE" sz="2000" i="1" dirty="0" err="1"/>
              <a:t>speakin</a:t>
            </a:r>
            <a:r>
              <a:rPr lang="de-DE" altLang="de-DE" sz="2000" i="1" dirty="0"/>
              <a:t>g </a:t>
            </a:r>
            <a:r>
              <a:rPr lang="de-DE" altLang="de-DE" sz="2000" i="1" dirty="0" err="1"/>
              <a:t>to</a:t>
            </a:r>
            <a:r>
              <a:rPr lang="de-DE" altLang="de-DE" sz="2000" i="1" dirty="0"/>
              <a:t> a </a:t>
            </a:r>
            <a:r>
              <a:rPr lang="de-DE" altLang="de-DE" sz="2000" i="1" dirty="0" err="1"/>
              <a:t>student</a:t>
            </a:r>
            <a:r>
              <a:rPr lang="en-GB" altLang="de-DE" sz="2000" dirty="0"/>
              <a:t>)</a:t>
            </a:r>
            <a:endParaRPr lang="en-GB" altLang="de-DE" sz="2000" i="1" dirty="0"/>
          </a:p>
          <a:p>
            <a:pPr marL="742950" lvl="1" indent="-285750"/>
            <a:r>
              <a:rPr lang="en-GB" altLang="de-DE" sz="2000" dirty="0"/>
              <a:t>How long </a:t>
            </a:r>
            <a:r>
              <a:rPr lang="en-GB" altLang="de-DE" sz="2000" b="1" dirty="0"/>
              <a:t>were you </a:t>
            </a:r>
            <a:r>
              <a:rPr lang="en-GB" altLang="de-DE" sz="2000" dirty="0"/>
              <a:t>a student? (</a:t>
            </a:r>
            <a:r>
              <a:rPr lang="en-GB" altLang="de-DE" sz="2000" i="1" dirty="0"/>
              <a:t>P</a:t>
            </a:r>
            <a:r>
              <a:rPr lang="de-DE" altLang="de-DE" sz="2000" i="1" dirty="0"/>
              <a:t>S </a:t>
            </a:r>
            <a:r>
              <a:rPr lang="en-GB" altLang="de-DE" sz="2000" i="1" dirty="0"/>
              <a:t>if speaking to somebody who is no l</a:t>
            </a:r>
            <a:r>
              <a:rPr lang="de-DE" altLang="de-DE" sz="2000" i="1" dirty="0" err="1"/>
              <a:t>onger</a:t>
            </a:r>
            <a:r>
              <a:rPr lang="de-DE" altLang="de-DE" sz="2000" i="1" dirty="0"/>
              <a:t> a </a:t>
            </a:r>
            <a:r>
              <a:rPr lang="de-DE" altLang="de-DE" sz="2000" i="1" dirty="0" err="1"/>
              <a:t>student</a:t>
            </a:r>
            <a:r>
              <a:rPr lang="en-GB" altLang="de-DE" sz="2000" dirty="0"/>
              <a:t>)</a:t>
            </a:r>
          </a:p>
          <a:p>
            <a:pPr marL="742950" lvl="1" indent="-285750"/>
            <a:endParaRPr lang="en-GB" altLang="de-DE" sz="2000" dirty="0"/>
          </a:p>
          <a:p>
            <a:pPr marL="742950" lvl="1" indent="-285750"/>
            <a:r>
              <a:rPr lang="en-GB" altLang="de-DE" sz="2000" dirty="0"/>
              <a:t>I </a:t>
            </a:r>
            <a:r>
              <a:rPr lang="en-GB" altLang="de-DE" sz="2000" b="1" dirty="0"/>
              <a:t>have been </a:t>
            </a:r>
            <a:r>
              <a:rPr lang="en-GB" altLang="de-DE" sz="2000" dirty="0"/>
              <a:t>a student for 3 years. (</a:t>
            </a:r>
            <a:r>
              <a:rPr lang="en-GB" altLang="de-DE" sz="2000" i="1" dirty="0"/>
              <a:t>PPS if a stud</a:t>
            </a:r>
            <a:r>
              <a:rPr lang="de-DE" altLang="de-DE" sz="2000" i="1" dirty="0" err="1"/>
              <a:t>ent</a:t>
            </a:r>
            <a:r>
              <a:rPr lang="de-DE" altLang="de-DE" sz="2000" i="1" dirty="0"/>
              <a:t> </a:t>
            </a:r>
            <a:r>
              <a:rPr lang="de-DE" altLang="de-DE" sz="2000" i="1" dirty="0" err="1"/>
              <a:t>is</a:t>
            </a:r>
            <a:r>
              <a:rPr lang="de-DE" altLang="de-DE" sz="2000" i="1" dirty="0"/>
              <a:t> </a:t>
            </a:r>
            <a:r>
              <a:rPr lang="de-DE" altLang="de-DE" sz="2000" i="1" dirty="0" err="1"/>
              <a:t>speaking</a:t>
            </a:r>
            <a:r>
              <a:rPr lang="en-GB" altLang="de-DE" sz="2000" dirty="0"/>
              <a:t>)</a:t>
            </a:r>
          </a:p>
          <a:p>
            <a:pPr marL="742950" lvl="1" indent="-285750"/>
            <a:r>
              <a:rPr lang="en-GB" altLang="de-DE" sz="2000" dirty="0"/>
              <a:t>I </a:t>
            </a:r>
            <a:r>
              <a:rPr lang="en-GB" altLang="de-DE" sz="2000" b="1" dirty="0"/>
              <a:t>was</a:t>
            </a:r>
            <a:r>
              <a:rPr lang="en-GB" altLang="de-DE" sz="2000" dirty="0"/>
              <a:t> a student for 3 years. (</a:t>
            </a:r>
            <a:r>
              <a:rPr lang="en-GB" altLang="de-DE" sz="2000" i="1" dirty="0"/>
              <a:t>PS </a:t>
            </a:r>
            <a:r>
              <a:rPr lang="de-DE" altLang="de-DE" sz="2000" i="1" dirty="0"/>
              <a:t>i</a:t>
            </a:r>
            <a:r>
              <a:rPr lang="en-GB" altLang="de-DE" sz="2000" i="1" dirty="0"/>
              <a:t>f somebody who is no l</a:t>
            </a:r>
            <a:r>
              <a:rPr lang="de-DE" altLang="de-DE" sz="2000" i="1" dirty="0" err="1"/>
              <a:t>onger</a:t>
            </a:r>
            <a:r>
              <a:rPr lang="de-DE" altLang="de-DE" sz="2000" i="1" dirty="0"/>
              <a:t> a </a:t>
            </a:r>
            <a:r>
              <a:rPr lang="de-DE" altLang="de-DE" sz="2000" i="1" dirty="0" err="1"/>
              <a:t>student</a:t>
            </a:r>
            <a:r>
              <a:rPr lang="de-DE" altLang="de-DE" sz="2000" i="1" dirty="0"/>
              <a:t> </a:t>
            </a:r>
            <a:r>
              <a:rPr lang="de-DE" altLang="de-DE" sz="2000" i="1" dirty="0" err="1"/>
              <a:t>is</a:t>
            </a:r>
            <a:r>
              <a:rPr lang="de-DE" altLang="de-DE" sz="2000" i="1" dirty="0"/>
              <a:t> </a:t>
            </a:r>
            <a:r>
              <a:rPr lang="de-DE" altLang="de-DE" sz="2000" i="1" dirty="0" err="1"/>
              <a:t>speaking</a:t>
            </a:r>
            <a:r>
              <a:rPr lang="en-GB" altLang="de-DE" sz="2000" i="1" dirty="0"/>
              <a:t> </a:t>
            </a:r>
            <a:r>
              <a:rPr lang="en-GB" altLang="de-DE" sz="2000" dirty="0"/>
              <a:t>)</a:t>
            </a:r>
          </a:p>
          <a:p>
            <a:pPr marL="0" indent="0" eaLnBrk="1" hangingPunct="1">
              <a:lnSpc>
                <a:spcPct val="100000"/>
              </a:lnSpc>
              <a:spcBef>
                <a:spcPct val="0"/>
              </a:spcBef>
              <a:buFont typeface="Arial" charset="0"/>
              <a:buNone/>
            </a:pPr>
            <a:endParaRPr lang="en-US" sz="2000" dirty="0"/>
          </a:p>
        </p:txBody>
      </p:sp>
    </p:spTree>
    <p:extLst>
      <p:ext uri="{BB962C8B-B14F-4D97-AF65-F5344CB8AC3E}">
        <p14:creationId xmlns:p14="http://schemas.microsoft.com/office/powerpoint/2010/main" val="3521560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9459">
                                            <p:txEl>
                                              <p:pRg st="0" end="0"/>
                                            </p:txEl>
                                          </p:spTgt>
                                        </p:tgtEl>
                                        <p:attrNameLst>
                                          <p:attrName>style.visibility</p:attrName>
                                        </p:attrNameLst>
                                      </p:cBhvr>
                                      <p:to>
                                        <p:strVal val="visible"/>
                                      </p:to>
                                    </p:set>
                                    <p:anim calcmode="lin" valueType="num">
                                      <p:cBhvr additive="base">
                                        <p:cTn id="7" dur="500" fill="hold"/>
                                        <p:tgtEl>
                                          <p:spTgt spid="1945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945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9459">
                                            <p:txEl>
                                              <p:pRg st="1" end="1"/>
                                            </p:txEl>
                                          </p:spTgt>
                                        </p:tgtEl>
                                        <p:attrNameLst>
                                          <p:attrName>style.visibility</p:attrName>
                                        </p:attrNameLst>
                                      </p:cBhvr>
                                      <p:to>
                                        <p:strVal val="visible"/>
                                      </p:to>
                                    </p:set>
                                    <p:anim calcmode="lin" valueType="num">
                                      <p:cBhvr additive="base">
                                        <p:cTn id="13" dur="500" fill="hold"/>
                                        <p:tgtEl>
                                          <p:spTgt spid="1945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9459">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19459">
                                            <p:txEl>
                                              <p:pRg st="2" end="2"/>
                                            </p:txEl>
                                          </p:spTgt>
                                        </p:tgtEl>
                                        <p:attrNameLst>
                                          <p:attrName>style.visibility</p:attrName>
                                        </p:attrNameLst>
                                      </p:cBhvr>
                                      <p:to>
                                        <p:strVal val="visible"/>
                                      </p:to>
                                    </p:set>
                                    <p:anim calcmode="lin" valueType="num">
                                      <p:cBhvr additive="base">
                                        <p:cTn id="17" dur="500" fill="hold"/>
                                        <p:tgtEl>
                                          <p:spTgt spid="19459">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945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19459">
                                            <p:txEl>
                                              <p:pRg st="4" end="4"/>
                                            </p:txEl>
                                          </p:spTgt>
                                        </p:tgtEl>
                                        <p:attrNameLst>
                                          <p:attrName>style.visibility</p:attrName>
                                        </p:attrNameLst>
                                      </p:cBhvr>
                                      <p:to>
                                        <p:strVal val="visible"/>
                                      </p:to>
                                    </p:set>
                                    <p:anim calcmode="lin" valueType="num">
                                      <p:cBhvr additive="base">
                                        <p:cTn id="23" dur="500" fill="hold"/>
                                        <p:tgtEl>
                                          <p:spTgt spid="19459">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9459">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19459">
                                            <p:txEl>
                                              <p:pRg st="5" end="5"/>
                                            </p:txEl>
                                          </p:spTgt>
                                        </p:tgtEl>
                                        <p:attrNameLst>
                                          <p:attrName>style.visibility</p:attrName>
                                        </p:attrNameLst>
                                      </p:cBhvr>
                                      <p:to>
                                        <p:strVal val="visible"/>
                                      </p:to>
                                    </p:set>
                                    <p:anim calcmode="lin" valueType="num">
                                      <p:cBhvr additive="base">
                                        <p:cTn id="27" dur="500" fill="hold"/>
                                        <p:tgtEl>
                                          <p:spTgt spid="19459">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945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19459">
                                            <p:txEl>
                                              <p:pRg st="7" end="7"/>
                                            </p:txEl>
                                          </p:spTgt>
                                        </p:tgtEl>
                                        <p:attrNameLst>
                                          <p:attrName>style.visibility</p:attrName>
                                        </p:attrNameLst>
                                      </p:cBhvr>
                                      <p:to>
                                        <p:strVal val="visible"/>
                                      </p:to>
                                    </p:set>
                                    <p:anim calcmode="lin" valueType="num">
                                      <p:cBhvr additive="base">
                                        <p:cTn id="33" dur="500" fill="hold"/>
                                        <p:tgtEl>
                                          <p:spTgt spid="19459">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19459">
                                            <p:txEl>
                                              <p:pRg st="7" end="7"/>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19459">
                                            <p:txEl>
                                              <p:pRg st="8" end="8"/>
                                            </p:txEl>
                                          </p:spTgt>
                                        </p:tgtEl>
                                        <p:attrNameLst>
                                          <p:attrName>style.visibility</p:attrName>
                                        </p:attrNameLst>
                                      </p:cBhvr>
                                      <p:to>
                                        <p:strVal val="visible"/>
                                      </p:to>
                                    </p:set>
                                    <p:anim calcmode="lin" valueType="num">
                                      <p:cBhvr additive="base">
                                        <p:cTn id="37" dur="500" fill="hold"/>
                                        <p:tgtEl>
                                          <p:spTgt spid="19459">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9459">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9459">
                                            <p:txEl>
                                              <p:pRg st="10" end="10"/>
                                            </p:txEl>
                                          </p:spTgt>
                                        </p:tgtEl>
                                        <p:attrNameLst>
                                          <p:attrName>style.visibility</p:attrName>
                                        </p:attrNameLst>
                                      </p:cBhvr>
                                      <p:to>
                                        <p:strVal val="visible"/>
                                      </p:to>
                                    </p:set>
                                    <p:anim calcmode="lin" valueType="num">
                                      <p:cBhvr additive="base">
                                        <p:cTn id="43" dur="500" fill="hold"/>
                                        <p:tgtEl>
                                          <p:spTgt spid="19459">
                                            <p:txEl>
                                              <p:pRg st="10" end="1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9459">
                                            <p:txEl>
                                              <p:pRg st="10" end="10"/>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19459">
                                            <p:txEl>
                                              <p:pRg st="11" end="11"/>
                                            </p:txEl>
                                          </p:spTgt>
                                        </p:tgtEl>
                                        <p:attrNameLst>
                                          <p:attrName>style.visibility</p:attrName>
                                        </p:attrNameLst>
                                      </p:cBhvr>
                                      <p:to>
                                        <p:strVal val="visible"/>
                                      </p:to>
                                    </p:set>
                                    <p:anim calcmode="lin" valueType="num">
                                      <p:cBhvr additive="base">
                                        <p:cTn id="47" dur="500" fill="hold"/>
                                        <p:tgtEl>
                                          <p:spTgt spid="19459">
                                            <p:txEl>
                                              <p:pRg st="11" end="11"/>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19459">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58CF3CD-3983-44A9-A80C-C02ED7B769AF}"/>
              </a:ext>
            </a:extLst>
          </p:cNvPr>
          <p:cNvSpPr>
            <a:spLocks noGrp="1"/>
          </p:cNvSpPr>
          <p:nvPr>
            <p:ph type="title"/>
          </p:nvPr>
        </p:nvSpPr>
        <p:spPr>
          <a:xfrm>
            <a:off x="839788" y="365126"/>
            <a:ext cx="10515600" cy="1176292"/>
          </a:xfrm>
          <a:solidFill>
            <a:schemeClr val="accent1">
              <a:lumMod val="60000"/>
              <a:lumOff val="40000"/>
            </a:schemeClr>
          </a:solidFill>
        </p:spPr>
        <p:style>
          <a:lnRef idx="1">
            <a:schemeClr val="accent5"/>
          </a:lnRef>
          <a:fillRef idx="2">
            <a:schemeClr val="accent5"/>
          </a:fillRef>
          <a:effectRef idx="1">
            <a:schemeClr val="accent5"/>
          </a:effectRef>
          <a:fontRef idx="minor">
            <a:schemeClr val="dk1"/>
          </a:fontRef>
        </p:style>
        <p:txBody>
          <a:bodyPr/>
          <a:lstStyle/>
          <a:p>
            <a:r>
              <a:rPr lang="en-GB" sz="3200" b="1" dirty="0">
                <a:latin typeface="+mn-lt"/>
              </a:rPr>
              <a:t>Tenses in sentences with for &amp; since, </a:t>
            </a:r>
            <a:r>
              <a:rPr lang="en-GB" sz="3200" b="1" u="sng" dirty="0">
                <a:latin typeface="+mn-lt"/>
              </a:rPr>
              <a:t>all</a:t>
            </a:r>
            <a:r>
              <a:rPr lang="en-GB" sz="3200" b="1" dirty="0">
                <a:latin typeface="+mn-lt"/>
              </a:rPr>
              <a:t> year/month/week/ day/morning/evening etc</a:t>
            </a:r>
            <a:r>
              <a:rPr lang="en-GB" sz="3200" b="1" dirty="0"/>
              <a:t>; </a:t>
            </a:r>
            <a:r>
              <a:rPr lang="en-GB" sz="3200" b="1" dirty="0">
                <a:latin typeface="+mn-lt"/>
              </a:rPr>
              <a:t>How long &amp; Since when questions</a:t>
            </a:r>
          </a:p>
        </p:txBody>
      </p:sp>
      <p:sp>
        <p:nvSpPr>
          <p:cNvPr id="3" name="Textplatzhalter 2">
            <a:extLst>
              <a:ext uri="{FF2B5EF4-FFF2-40B4-BE49-F238E27FC236}">
                <a16:creationId xmlns:a16="http://schemas.microsoft.com/office/drawing/2014/main" id="{60845356-EC88-41C1-B34E-F3885BD67956}"/>
              </a:ext>
            </a:extLst>
          </p:cNvPr>
          <p:cNvSpPr>
            <a:spLocks noGrp="1"/>
          </p:cNvSpPr>
          <p:nvPr>
            <p:ph type="body" idx="1"/>
          </p:nvPr>
        </p:nvSpPr>
        <p:spPr/>
        <p:txBody>
          <a:bodyPr/>
          <a:lstStyle/>
          <a:p>
            <a:r>
              <a:rPr lang="en-GB" dirty="0">
                <a:solidFill>
                  <a:srgbClr val="FF0000"/>
                </a:solidFill>
              </a:rPr>
              <a:t>Activity started in the past and continues until now</a:t>
            </a:r>
          </a:p>
        </p:txBody>
      </p:sp>
      <p:sp>
        <p:nvSpPr>
          <p:cNvPr id="4" name="Inhaltsplatzhalter 3">
            <a:extLst>
              <a:ext uri="{FF2B5EF4-FFF2-40B4-BE49-F238E27FC236}">
                <a16:creationId xmlns:a16="http://schemas.microsoft.com/office/drawing/2014/main" id="{8279C4CD-8EE1-40E1-A8D4-990EC0F092DA}"/>
              </a:ext>
            </a:extLst>
          </p:cNvPr>
          <p:cNvSpPr>
            <a:spLocks noGrp="1"/>
          </p:cNvSpPr>
          <p:nvPr>
            <p:ph sz="half" idx="2"/>
          </p:nvPr>
        </p:nvSpPr>
        <p:spPr/>
        <p:txBody>
          <a:bodyPr/>
          <a:lstStyle/>
          <a:p>
            <a:r>
              <a:rPr lang="en-GB" sz="2000" dirty="0"/>
              <a:t>In most cases use the present perfect continuous. DANGER: NEVER use the present (simple/continuous) tense as in German</a:t>
            </a:r>
          </a:p>
          <a:p>
            <a:r>
              <a:rPr lang="en-GB" sz="2000" dirty="0"/>
              <a:t>Exceptions when the present perfect simple must be used instead:</a:t>
            </a:r>
          </a:p>
          <a:p>
            <a:pPr marL="714375" indent="-444500">
              <a:buAutoNum type="alphaLcPeriod"/>
              <a:tabLst>
                <a:tab pos="269875" algn="l"/>
              </a:tabLst>
            </a:pPr>
            <a:r>
              <a:rPr lang="en-GB" sz="2000" dirty="0"/>
              <a:t>Stative verbs (e.g. be, have, know, want)</a:t>
            </a:r>
          </a:p>
          <a:p>
            <a:pPr marL="714375" indent="-444500">
              <a:buAutoNum type="alphaLcPeriod"/>
              <a:tabLst>
                <a:tab pos="269875" algn="l"/>
              </a:tabLst>
            </a:pPr>
            <a:r>
              <a:rPr lang="en-GB" sz="2000" dirty="0"/>
              <a:t>Negative sentences</a:t>
            </a:r>
          </a:p>
          <a:p>
            <a:pPr marL="714375" indent="-444500">
              <a:buAutoNum type="alphaLcPeriod"/>
              <a:tabLst>
                <a:tab pos="269875" algn="l"/>
              </a:tabLst>
            </a:pPr>
            <a:r>
              <a:rPr lang="en-GB" sz="2000" dirty="0"/>
              <a:t>Sentences which include a quantity expression (how much? how many? or how many times? outside the time expression)</a:t>
            </a:r>
          </a:p>
        </p:txBody>
      </p:sp>
      <p:sp>
        <p:nvSpPr>
          <p:cNvPr id="5" name="Textplatzhalter 4">
            <a:extLst>
              <a:ext uri="{FF2B5EF4-FFF2-40B4-BE49-F238E27FC236}">
                <a16:creationId xmlns:a16="http://schemas.microsoft.com/office/drawing/2014/main" id="{FD6C9F4D-5CDA-4FD4-95F7-6EEEC89C70FC}"/>
              </a:ext>
            </a:extLst>
          </p:cNvPr>
          <p:cNvSpPr>
            <a:spLocks noGrp="1"/>
          </p:cNvSpPr>
          <p:nvPr>
            <p:ph type="body" sz="quarter" idx="3"/>
          </p:nvPr>
        </p:nvSpPr>
        <p:spPr>
          <a:xfrm>
            <a:off x="6172200" y="1681163"/>
            <a:ext cx="5183188" cy="823912"/>
          </a:xfrm>
        </p:spPr>
        <p:txBody>
          <a:bodyPr/>
          <a:lstStyle/>
          <a:p>
            <a:endParaRPr lang="de-AT" dirty="0"/>
          </a:p>
          <a:p>
            <a:endParaRPr lang="de-AT" dirty="0"/>
          </a:p>
          <a:p>
            <a:endParaRPr lang="de-AT" dirty="0"/>
          </a:p>
          <a:p>
            <a:endParaRPr lang="de-AT" dirty="0"/>
          </a:p>
          <a:p>
            <a:endParaRPr lang="de-AT" dirty="0"/>
          </a:p>
          <a:p>
            <a:endParaRPr lang="de-AT" dirty="0"/>
          </a:p>
          <a:p>
            <a:endParaRPr lang="de-AT" dirty="0"/>
          </a:p>
          <a:p>
            <a:endParaRPr lang="de-AT" dirty="0"/>
          </a:p>
          <a:p>
            <a:endParaRPr lang="de-AT" dirty="0"/>
          </a:p>
          <a:p>
            <a:endParaRPr lang="de-AT" dirty="0"/>
          </a:p>
          <a:p>
            <a:endParaRPr lang="de-AT" dirty="0"/>
          </a:p>
          <a:p>
            <a:endParaRPr lang="de-AT" dirty="0"/>
          </a:p>
          <a:p>
            <a:endParaRPr lang="de-AT" dirty="0"/>
          </a:p>
          <a:p>
            <a:endParaRPr lang="de-AT" dirty="0"/>
          </a:p>
          <a:p>
            <a:endParaRPr lang="de-AT" dirty="0"/>
          </a:p>
          <a:p>
            <a:endParaRPr lang="de-AT" dirty="0"/>
          </a:p>
          <a:p>
            <a:endParaRPr lang="de-AT" dirty="0"/>
          </a:p>
          <a:p>
            <a:endParaRPr lang="de-AT" dirty="0"/>
          </a:p>
          <a:p>
            <a:endParaRPr lang="de-AT" dirty="0"/>
          </a:p>
          <a:p>
            <a:r>
              <a:rPr lang="en-GB" sz="2200" dirty="0">
                <a:solidFill>
                  <a:srgbClr val="FF0000"/>
                </a:solidFill>
              </a:rPr>
              <a:t>Activity started in the past and finished in the past: it does NOT continue until now</a:t>
            </a:r>
          </a:p>
        </p:txBody>
      </p:sp>
      <p:sp>
        <p:nvSpPr>
          <p:cNvPr id="6" name="Inhaltsplatzhalter 5">
            <a:extLst>
              <a:ext uri="{FF2B5EF4-FFF2-40B4-BE49-F238E27FC236}">
                <a16:creationId xmlns:a16="http://schemas.microsoft.com/office/drawing/2014/main" id="{45B6ED59-109C-49CD-8A52-B1155A841B59}"/>
              </a:ext>
            </a:extLst>
          </p:cNvPr>
          <p:cNvSpPr>
            <a:spLocks noGrp="1"/>
          </p:cNvSpPr>
          <p:nvPr>
            <p:ph sz="quarter" idx="4"/>
          </p:nvPr>
        </p:nvSpPr>
        <p:spPr/>
        <p:txBody>
          <a:bodyPr/>
          <a:lstStyle/>
          <a:p>
            <a:r>
              <a:rPr lang="en-GB" sz="2000" dirty="0"/>
              <a:t>Use the past simple</a:t>
            </a:r>
          </a:p>
        </p:txBody>
      </p:sp>
    </p:spTree>
    <p:extLst>
      <p:ext uri="{BB962C8B-B14F-4D97-AF65-F5344CB8AC3E}">
        <p14:creationId xmlns:p14="http://schemas.microsoft.com/office/powerpoint/2010/main" val="128009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 calcmode="lin" valueType="num">
                                      <p:cBhvr additive="base">
                                        <p:cTn id="13"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anim calcmode="lin" valueType="num">
                                      <p:cBhvr additive="base">
                                        <p:cTn id="19"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2" end="2"/>
                                            </p:txEl>
                                          </p:spTgt>
                                        </p:tgtEl>
                                        <p:attrNameLst>
                                          <p:attrName>style.visibility</p:attrName>
                                        </p:attrNameLst>
                                      </p:cBhvr>
                                      <p:to>
                                        <p:strVal val="visible"/>
                                      </p:to>
                                    </p:set>
                                    <p:anim calcmode="lin" valueType="num">
                                      <p:cBhvr additive="base">
                                        <p:cTn id="25"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3" end="3"/>
                                            </p:txEl>
                                          </p:spTgt>
                                        </p:tgtEl>
                                        <p:attrNameLst>
                                          <p:attrName>style.visibility</p:attrName>
                                        </p:attrNameLst>
                                      </p:cBhvr>
                                      <p:to>
                                        <p:strVal val="visible"/>
                                      </p:to>
                                    </p:set>
                                    <p:anim calcmode="lin" valueType="num">
                                      <p:cBhvr additive="base">
                                        <p:cTn id="31"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4" end="4"/>
                                            </p:txEl>
                                          </p:spTgt>
                                        </p:tgtEl>
                                        <p:attrNameLst>
                                          <p:attrName>style.visibility</p:attrName>
                                        </p:attrNameLst>
                                      </p:cBhvr>
                                      <p:to>
                                        <p:strVal val="visible"/>
                                      </p:to>
                                    </p:set>
                                    <p:anim calcmode="lin" valueType="num">
                                      <p:cBhvr additive="base">
                                        <p:cTn id="37"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5">
                                            <p:txEl>
                                              <p:pRg st="19" end="19"/>
                                            </p:txEl>
                                          </p:spTgt>
                                        </p:tgtEl>
                                        <p:attrNameLst>
                                          <p:attrName>style.visibility</p:attrName>
                                        </p:attrNameLst>
                                      </p:cBhvr>
                                      <p:to>
                                        <p:strVal val="visible"/>
                                      </p:to>
                                    </p:set>
                                    <p:anim calcmode="lin" valueType="num">
                                      <p:cBhvr additive="base">
                                        <p:cTn id="43" dur="500" fill="hold"/>
                                        <p:tgtEl>
                                          <p:spTgt spid="5">
                                            <p:txEl>
                                              <p:pRg st="19" end="1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19" end="19"/>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6">
                                            <p:txEl>
                                              <p:pRg st="0" end="0"/>
                                            </p:txEl>
                                          </p:spTgt>
                                        </p:tgtEl>
                                        <p:attrNameLst>
                                          <p:attrName>style.visibility</p:attrName>
                                        </p:attrNameLst>
                                      </p:cBhvr>
                                      <p:to>
                                        <p:strVal val="visible"/>
                                      </p:to>
                                    </p:set>
                                    <p:anim calcmode="lin" valueType="num">
                                      <p:cBhvr additive="base">
                                        <p:cTn id="49"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rmAutofit/>
          </a:bodyPr>
          <a:lstStyle/>
          <a:p>
            <a:pPr eaLnBrk="1" hangingPunct="1">
              <a:defRPr/>
            </a:pPr>
            <a:r>
              <a:rPr lang="en-GB" dirty="0"/>
              <a:t>Past tenses with expressions of duration</a:t>
            </a:r>
          </a:p>
        </p:txBody>
      </p:sp>
      <p:sp>
        <p:nvSpPr>
          <p:cNvPr id="7" name="Inhaltsplatzhalter 6"/>
          <p:cNvSpPr>
            <a:spLocks noGrp="1"/>
          </p:cNvSpPr>
          <p:nvPr>
            <p:ph idx="1"/>
          </p:nvPr>
        </p:nvSpPr>
        <p:spPr>
          <a:xfrm>
            <a:off x="838200" y="1825625"/>
            <a:ext cx="10515600" cy="4575175"/>
          </a:xfrm>
          <a:solidFill>
            <a:schemeClr val="bg1"/>
          </a:solidFill>
        </p:spPr>
        <p:txBody>
          <a:bodyPr/>
          <a:lstStyle/>
          <a:p>
            <a:pPr marL="0" indent="0" eaLnBrk="1" hangingPunct="1">
              <a:lnSpc>
                <a:spcPct val="150000"/>
              </a:lnSpc>
              <a:buNone/>
            </a:pPr>
            <a:r>
              <a:rPr lang="en-US" sz="1700" b="1" dirty="0"/>
              <a:t>What questions could you ask a suspect arrested for selling drugs? And what would be their answers?</a:t>
            </a:r>
          </a:p>
          <a:p>
            <a:pPr eaLnBrk="1" hangingPunct="1">
              <a:lnSpc>
                <a:spcPct val="150000"/>
              </a:lnSpc>
            </a:pPr>
            <a:r>
              <a:rPr lang="en-US" sz="1700" b="1" dirty="0">
                <a:solidFill>
                  <a:srgbClr val="0070C0"/>
                </a:solidFill>
              </a:rPr>
              <a:t>How long </a:t>
            </a:r>
            <a:r>
              <a:rPr lang="en-US" sz="1700" dirty="0"/>
              <a:t>_____________________________ (you + sell) drugs?</a:t>
            </a:r>
          </a:p>
          <a:p>
            <a:pPr eaLnBrk="1" hangingPunct="1">
              <a:lnSpc>
                <a:spcPct val="150000"/>
              </a:lnSpc>
            </a:pPr>
            <a:r>
              <a:rPr lang="en-US" sz="1700" b="1" dirty="0">
                <a:solidFill>
                  <a:srgbClr val="0070C0"/>
                </a:solidFill>
              </a:rPr>
              <a:t>How long </a:t>
            </a:r>
            <a:r>
              <a:rPr lang="en-US" sz="1700" b="1" dirty="0">
                <a:solidFill>
                  <a:srgbClr val="FF0000"/>
                </a:solidFill>
              </a:rPr>
              <a:t>have you been selling </a:t>
            </a:r>
            <a:r>
              <a:rPr lang="en-US" sz="1700" dirty="0"/>
              <a:t>drugs? I </a:t>
            </a:r>
            <a:r>
              <a:rPr lang="en-US" sz="1700" b="1" dirty="0">
                <a:solidFill>
                  <a:srgbClr val="FF0000"/>
                </a:solidFill>
              </a:rPr>
              <a:t>have been selling </a:t>
            </a:r>
            <a:r>
              <a:rPr lang="en-US" sz="1700" dirty="0"/>
              <a:t>drugs</a:t>
            </a:r>
            <a:r>
              <a:rPr lang="en-US" sz="1700" b="1" dirty="0">
                <a:solidFill>
                  <a:srgbClr val="FF0000"/>
                </a:solidFill>
              </a:rPr>
              <a:t> </a:t>
            </a:r>
            <a:r>
              <a:rPr lang="en-US" sz="1700" b="1" u="sng" dirty="0">
                <a:solidFill>
                  <a:srgbClr val="0070C0"/>
                </a:solidFill>
              </a:rPr>
              <a:t>for</a:t>
            </a:r>
            <a:r>
              <a:rPr lang="en-US" sz="1700" dirty="0"/>
              <a:t> three years.</a:t>
            </a:r>
          </a:p>
          <a:p>
            <a:pPr eaLnBrk="1" hangingPunct="1">
              <a:lnSpc>
                <a:spcPct val="150000"/>
              </a:lnSpc>
            </a:pPr>
            <a:r>
              <a:rPr lang="en-US" sz="1700" b="1" dirty="0">
                <a:solidFill>
                  <a:srgbClr val="0070C0"/>
                </a:solidFill>
              </a:rPr>
              <a:t>Since when </a:t>
            </a:r>
            <a:r>
              <a:rPr lang="en-US" sz="1700" dirty="0"/>
              <a:t>____________________________ (you + sell) drugs?</a:t>
            </a:r>
          </a:p>
          <a:p>
            <a:pPr eaLnBrk="1" hangingPunct="1">
              <a:lnSpc>
                <a:spcPct val="150000"/>
              </a:lnSpc>
            </a:pPr>
            <a:r>
              <a:rPr lang="en-US" sz="1700" b="1" dirty="0">
                <a:solidFill>
                  <a:srgbClr val="0070C0"/>
                </a:solidFill>
              </a:rPr>
              <a:t>Since when </a:t>
            </a:r>
            <a:r>
              <a:rPr lang="en-GB" sz="1700" b="1" dirty="0">
                <a:solidFill>
                  <a:srgbClr val="FF0000"/>
                </a:solidFill>
              </a:rPr>
              <a:t>have you been selling </a:t>
            </a:r>
            <a:r>
              <a:rPr lang="en-GB" sz="1700" dirty="0"/>
              <a:t>drugs</a:t>
            </a:r>
            <a:r>
              <a:rPr lang="en-GB" sz="1700" b="1" dirty="0">
                <a:solidFill>
                  <a:srgbClr val="FF0000"/>
                </a:solidFill>
              </a:rPr>
              <a:t>? I have been selling </a:t>
            </a:r>
            <a:r>
              <a:rPr lang="en-GB" sz="1700" dirty="0"/>
              <a:t>drugs</a:t>
            </a:r>
            <a:r>
              <a:rPr lang="en-GB" sz="1700" b="1" dirty="0">
                <a:solidFill>
                  <a:srgbClr val="FF0000"/>
                </a:solidFill>
              </a:rPr>
              <a:t> </a:t>
            </a:r>
            <a:r>
              <a:rPr lang="en-US" sz="1700" b="1" u="sng" dirty="0">
                <a:solidFill>
                  <a:srgbClr val="0070C0"/>
                </a:solidFill>
              </a:rPr>
              <a:t>since</a:t>
            </a:r>
            <a:r>
              <a:rPr lang="en-US" sz="1700" dirty="0"/>
              <a:t> 2019.</a:t>
            </a:r>
          </a:p>
          <a:p>
            <a:pPr eaLnBrk="1" hangingPunct="1">
              <a:lnSpc>
                <a:spcPct val="150000"/>
              </a:lnSpc>
            </a:pPr>
            <a:r>
              <a:rPr lang="en-US" sz="1700" b="1" dirty="0">
                <a:solidFill>
                  <a:srgbClr val="0070C0"/>
                </a:solidFill>
              </a:rPr>
              <a:t>How long </a:t>
            </a:r>
            <a:r>
              <a:rPr lang="en-US" sz="1700" dirty="0"/>
              <a:t>_____________________________ (you + be) a drug dealer?</a:t>
            </a:r>
          </a:p>
          <a:p>
            <a:pPr eaLnBrk="1" hangingPunct="1">
              <a:lnSpc>
                <a:spcPct val="150000"/>
              </a:lnSpc>
            </a:pPr>
            <a:r>
              <a:rPr lang="en-US" sz="1700" b="1" dirty="0">
                <a:solidFill>
                  <a:srgbClr val="0070C0"/>
                </a:solidFill>
              </a:rPr>
              <a:t>How long </a:t>
            </a:r>
            <a:r>
              <a:rPr lang="en-US" sz="1700" b="1" dirty="0">
                <a:solidFill>
                  <a:srgbClr val="FF0000"/>
                </a:solidFill>
              </a:rPr>
              <a:t>have you been </a:t>
            </a:r>
            <a:r>
              <a:rPr lang="en-US" sz="1700" dirty="0"/>
              <a:t>a drug dealer? I </a:t>
            </a:r>
            <a:r>
              <a:rPr lang="en-US" sz="1700" b="1" dirty="0">
                <a:solidFill>
                  <a:srgbClr val="FF0000"/>
                </a:solidFill>
              </a:rPr>
              <a:t>have been </a:t>
            </a:r>
            <a:r>
              <a:rPr lang="en-US" sz="1700" dirty="0"/>
              <a:t>a drug dealer </a:t>
            </a:r>
            <a:r>
              <a:rPr lang="en-US" sz="1700" b="1" u="sng" dirty="0">
                <a:solidFill>
                  <a:srgbClr val="0070C0"/>
                </a:solidFill>
              </a:rPr>
              <a:t>for</a:t>
            </a:r>
            <a:r>
              <a:rPr lang="en-US" sz="1700" dirty="0"/>
              <a:t> three years.</a:t>
            </a:r>
          </a:p>
          <a:p>
            <a:pPr eaLnBrk="1" hangingPunct="1">
              <a:lnSpc>
                <a:spcPct val="150000"/>
              </a:lnSpc>
            </a:pPr>
            <a:r>
              <a:rPr lang="en-US" sz="1700" b="1" dirty="0">
                <a:solidFill>
                  <a:srgbClr val="0070C0"/>
                </a:solidFill>
              </a:rPr>
              <a:t>Since when </a:t>
            </a:r>
            <a:r>
              <a:rPr lang="en-US" sz="1700" dirty="0"/>
              <a:t>_____________________________ (you + be) a drug dealer? </a:t>
            </a:r>
          </a:p>
          <a:p>
            <a:pPr eaLnBrk="1" hangingPunct="1">
              <a:lnSpc>
                <a:spcPct val="150000"/>
              </a:lnSpc>
            </a:pPr>
            <a:r>
              <a:rPr lang="en-US" sz="1700" b="1" dirty="0">
                <a:solidFill>
                  <a:srgbClr val="0070C0"/>
                </a:solidFill>
              </a:rPr>
              <a:t>Since when </a:t>
            </a:r>
            <a:r>
              <a:rPr lang="en-US" sz="1700" b="1" dirty="0">
                <a:solidFill>
                  <a:srgbClr val="FF0000"/>
                </a:solidFill>
              </a:rPr>
              <a:t>have you been</a:t>
            </a:r>
            <a:r>
              <a:rPr lang="en-US" sz="1700" dirty="0"/>
              <a:t> a drug dealer? I </a:t>
            </a:r>
            <a:r>
              <a:rPr lang="en-US" sz="1700" b="1" dirty="0">
                <a:solidFill>
                  <a:srgbClr val="FF0000"/>
                </a:solidFill>
              </a:rPr>
              <a:t>have been </a:t>
            </a:r>
            <a:r>
              <a:rPr lang="en-US" sz="1700" dirty="0"/>
              <a:t>a drug dealer </a:t>
            </a:r>
            <a:r>
              <a:rPr lang="en-US" sz="1700" b="1" u="sng" dirty="0">
                <a:solidFill>
                  <a:srgbClr val="0070C0"/>
                </a:solidFill>
              </a:rPr>
              <a:t>since</a:t>
            </a:r>
            <a:r>
              <a:rPr lang="en-US" sz="1700" dirty="0"/>
              <a:t> 2018.</a:t>
            </a:r>
          </a:p>
          <a:p>
            <a:pPr marL="0" indent="0" eaLnBrk="1" hangingPunct="1">
              <a:lnSpc>
                <a:spcPct val="150000"/>
              </a:lnSpc>
              <a:buNone/>
            </a:pPr>
            <a:endParaRPr lang="en-US" sz="2400" dirty="0"/>
          </a:p>
          <a:p>
            <a:pPr marL="0" indent="0" eaLnBrk="1" hangingPunct="1">
              <a:lnSpc>
                <a:spcPct val="150000"/>
              </a:lnSpc>
              <a:buNone/>
            </a:pPr>
            <a:endParaRPr lang="en-US" sz="2400" dirty="0"/>
          </a:p>
        </p:txBody>
      </p:sp>
    </p:spTree>
    <p:extLst>
      <p:ext uri="{BB962C8B-B14F-4D97-AF65-F5344CB8AC3E}">
        <p14:creationId xmlns:p14="http://schemas.microsoft.com/office/powerpoint/2010/main" val="1117832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 calcmode="lin" valueType="num">
                                      <p:cBhvr additive="base">
                                        <p:cTn id="19"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xEl>
                                              <p:pRg st="3" end="3"/>
                                            </p:txEl>
                                          </p:spTgt>
                                        </p:tgtEl>
                                        <p:attrNameLst>
                                          <p:attrName>style.visibility</p:attrName>
                                        </p:attrNameLst>
                                      </p:cBhvr>
                                      <p:to>
                                        <p:strVal val="visible"/>
                                      </p:to>
                                    </p:set>
                                    <p:anim calcmode="lin" valueType="num">
                                      <p:cBhvr additive="base">
                                        <p:cTn id="25"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7">
                                            <p:txEl>
                                              <p:pRg st="4" end="4"/>
                                            </p:txEl>
                                          </p:spTgt>
                                        </p:tgtEl>
                                        <p:attrNameLst>
                                          <p:attrName>style.visibility</p:attrName>
                                        </p:attrNameLst>
                                      </p:cBhvr>
                                      <p:to>
                                        <p:strVal val="visible"/>
                                      </p:to>
                                    </p:set>
                                    <p:anim calcmode="lin" valueType="num">
                                      <p:cBhvr additive="base">
                                        <p:cTn id="31"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7">
                                            <p:txEl>
                                              <p:pRg st="5" end="5"/>
                                            </p:txEl>
                                          </p:spTgt>
                                        </p:tgtEl>
                                        <p:attrNameLst>
                                          <p:attrName>style.visibility</p:attrName>
                                        </p:attrNameLst>
                                      </p:cBhvr>
                                      <p:to>
                                        <p:strVal val="visible"/>
                                      </p:to>
                                    </p:set>
                                    <p:anim calcmode="lin" valueType="num">
                                      <p:cBhvr additive="base">
                                        <p:cTn id="37" dur="500" fill="hold"/>
                                        <p:tgtEl>
                                          <p:spTgt spid="7">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7">
                                            <p:txEl>
                                              <p:pRg st="6" end="6"/>
                                            </p:txEl>
                                          </p:spTgt>
                                        </p:tgtEl>
                                        <p:attrNameLst>
                                          <p:attrName>style.visibility</p:attrName>
                                        </p:attrNameLst>
                                      </p:cBhvr>
                                      <p:to>
                                        <p:strVal val="visible"/>
                                      </p:to>
                                    </p:set>
                                    <p:anim calcmode="lin" valueType="num">
                                      <p:cBhvr additive="base">
                                        <p:cTn id="43" dur="500" fill="hold"/>
                                        <p:tgtEl>
                                          <p:spTgt spid="7">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7">
                                            <p:txEl>
                                              <p:pRg st="7" end="7"/>
                                            </p:txEl>
                                          </p:spTgt>
                                        </p:tgtEl>
                                        <p:attrNameLst>
                                          <p:attrName>style.visibility</p:attrName>
                                        </p:attrNameLst>
                                      </p:cBhvr>
                                      <p:to>
                                        <p:strVal val="visible"/>
                                      </p:to>
                                    </p:set>
                                    <p:anim calcmode="lin" valueType="num">
                                      <p:cBhvr additive="base">
                                        <p:cTn id="49" dur="500" fill="hold"/>
                                        <p:tgtEl>
                                          <p:spTgt spid="7">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7">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7">
                                            <p:txEl>
                                              <p:pRg st="8" end="8"/>
                                            </p:txEl>
                                          </p:spTgt>
                                        </p:tgtEl>
                                        <p:attrNameLst>
                                          <p:attrName>style.visibility</p:attrName>
                                        </p:attrNameLst>
                                      </p:cBhvr>
                                      <p:to>
                                        <p:strVal val="visible"/>
                                      </p:to>
                                    </p:set>
                                    <p:anim calcmode="lin" valueType="num">
                                      <p:cBhvr additive="base">
                                        <p:cTn id="55" dur="500" fill="hold"/>
                                        <p:tgtEl>
                                          <p:spTgt spid="7">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7">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rmAutofit/>
          </a:bodyPr>
          <a:lstStyle/>
          <a:p>
            <a:pPr eaLnBrk="1" hangingPunct="1">
              <a:defRPr/>
            </a:pPr>
            <a:r>
              <a:rPr lang="en-GB" dirty="0"/>
              <a:t>Past tenses with expressions of duration</a:t>
            </a:r>
          </a:p>
        </p:txBody>
      </p:sp>
      <p:sp>
        <p:nvSpPr>
          <p:cNvPr id="7" name="Inhaltsplatzhalter 6"/>
          <p:cNvSpPr>
            <a:spLocks noGrp="1"/>
          </p:cNvSpPr>
          <p:nvPr>
            <p:ph idx="1"/>
          </p:nvPr>
        </p:nvSpPr>
        <p:spPr>
          <a:xfrm>
            <a:off x="838200" y="1825625"/>
            <a:ext cx="10515600" cy="4575175"/>
          </a:xfrm>
          <a:solidFill>
            <a:schemeClr val="bg1"/>
          </a:solidFill>
        </p:spPr>
        <p:txBody>
          <a:bodyPr/>
          <a:lstStyle/>
          <a:p>
            <a:pPr marL="0" indent="0" eaLnBrk="1" hangingPunct="1">
              <a:lnSpc>
                <a:spcPct val="150000"/>
              </a:lnSpc>
              <a:buNone/>
            </a:pPr>
            <a:r>
              <a:rPr lang="en-US" sz="2000" b="1" dirty="0"/>
              <a:t>What would be appropriate questions to somebody who used to be a drug dealer, but is no longer one? And what would be the answers?</a:t>
            </a:r>
          </a:p>
          <a:p>
            <a:pPr eaLnBrk="1" hangingPunct="1">
              <a:lnSpc>
                <a:spcPct val="150000"/>
              </a:lnSpc>
            </a:pPr>
            <a:r>
              <a:rPr lang="en-US" sz="2000" b="1" dirty="0">
                <a:solidFill>
                  <a:srgbClr val="0070C0"/>
                </a:solidFill>
              </a:rPr>
              <a:t>How long </a:t>
            </a:r>
            <a:r>
              <a:rPr lang="en-US" sz="2000" dirty="0"/>
              <a:t>_____________________________ (you + sell) drugs?</a:t>
            </a:r>
          </a:p>
          <a:p>
            <a:pPr eaLnBrk="1" hangingPunct="1">
              <a:lnSpc>
                <a:spcPct val="150000"/>
              </a:lnSpc>
            </a:pPr>
            <a:r>
              <a:rPr lang="en-US" sz="2000" b="1" dirty="0">
                <a:solidFill>
                  <a:srgbClr val="0070C0"/>
                </a:solidFill>
              </a:rPr>
              <a:t>How long </a:t>
            </a:r>
            <a:r>
              <a:rPr lang="en-US" sz="2000" b="1" dirty="0">
                <a:solidFill>
                  <a:srgbClr val="FF0000"/>
                </a:solidFill>
              </a:rPr>
              <a:t>did you sell </a:t>
            </a:r>
            <a:r>
              <a:rPr lang="en-US" sz="2000" dirty="0"/>
              <a:t>drugs? I </a:t>
            </a:r>
            <a:r>
              <a:rPr lang="en-US" sz="2000" b="1" dirty="0">
                <a:solidFill>
                  <a:srgbClr val="FF0000"/>
                </a:solidFill>
              </a:rPr>
              <a:t>sold</a:t>
            </a:r>
            <a:r>
              <a:rPr lang="en-US" sz="2000" dirty="0"/>
              <a:t> drugs </a:t>
            </a:r>
            <a:r>
              <a:rPr lang="en-US" sz="2000" b="1" u="sng" dirty="0">
                <a:solidFill>
                  <a:srgbClr val="0070C0"/>
                </a:solidFill>
              </a:rPr>
              <a:t>for</a:t>
            </a:r>
            <a:r>
              <a:rPr lang="en-US" sz="2000" dirty="0"/>
              <a:t> three years.</a:t>
            </a:r>
          </a:p>
          <a:p>
            <a:pPr eaLnBrk="1" hangingPunct="1">
              <a:lnSpc>
                <a:spcPct val="150000"/>
              </a:lnSpc>
            </a:pPr>
            <a:r>
              <a:rPr lang="en-US" sz="2000" b="1" dirty="0">
                <a:solidFill>
                  <a:srgbClr val="0070C0"/>
                </a:solidFill>
              </a:rPr>
              <a:t>How long </a:t>
            </a:r>
            <a:r>
              <a:rPr lang="en-US" sz="2000" dirty="0"/>
              <a:t>_____________________________ (you + be) a drug dealer?</a:t>
            </a:r>
          </a:p>
          <a:p>
            <a:pPr eaLnBrk="1" hangingPunct="1">
              <a:lnSpc>
                <a:spcPct val="150000"/>
              </a:lnSpc>
            </a:pPr>
            <a:r>
              <a:rPr lang="en-US" sz="2000" b="1" dirty="0">
                <a:solidFill>
                  <a:srgbClr val="0070C0"/>
                </a:solidFill>
              </a:rPr>
              <a:t>How long </a:t>
            </a:r>
            <a:r>
              <a:rPr lang="en-US" sz="2000" b="1" dirty="0">
                <a:solidFill>
                  <a:srgbClr val="FF0000"/>
                </a:solidFill>
              </a:rPr>
              <a:t>were you </a:t>
            </a:r>
            <a:r>
              <a:rPr lang="en-US" sz="2000" dirty="0"/>
              <a:t>a drug dealer? I </a:t>
            </a:r>
            <a:r>
              <a:rPr lang="en-US" sz="2000" b="1" dirty="0">
                <a:solidFill>
                  <a:srgbClr val="FF0000"/>
                </a:solidFill>
              </a:rPr>
              <a:t>was</a:t>
            </a:r>
            <a:r>
              <a:rPr lang="en-US" sz="2000" dirty="0"/>
              <a:t> a drug dealer </a:t>
            </a:r>
            <a:r>
              <a:rPr lang="en-US" sz="2000" b="1" u="sng" dirty="0">
                <a:solidFill>
                  <a:srgbClr val="0070C0"/>
                </a:solidFill>
              </a:rPr>
              <a:t>for</a:t>
            </a:r>
            <a:r>
              <a:rPr lang="en-US" sz="2000" dirty="0"/>
              <a:t> three years.</a:t>
            </a:r>
          </a:p>
          <a:p>
            <a:pPr marL="0" indent="0" eaLnBrk="1" hangingPunct="1">
              <a:lnSpc>
                <a:spcPct val="150000"/>
              </a:lnSpc>
              <a:buNone/>
            </a:pPr>
            <a:endParaRPr lang="en-US" sz="2400" dirty="0"/>
          </a:p>
          <a:p>
            <a:pPr marL="0" indent="0" eaLnBrk="1" hangingPunct="1">
              <a:lnSpc>
                <a:spcPct val="150000"/>
              </a:lnSpc>
              <a:buNone/>
            </a:pPr>
            <a:endParaRPr lang="en-US" sz="2400" dirty="0"/>
          </a:p>
        </p:txBody>
      </p:sp>
    </p:spTree>
    <p:extLst>
      <p:ext uri="{BB962C8B-B14F-4D97-AF65-F5344CB8AC3E}">
        <p14:creationId xmlns:p14="http://schemas.microsoft.com/office/powerpoint/2010/main" val="2232427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 calcmode="lin" valueType="num">
                                      <p:cBhvr additive="base">
                                        <p:cTn id="19"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xEl>
                                              <p:pRg st="3" end="3"/>
                                            </p:txEl>
                                          </p:spTgt>
                                        </p:tgtEl>
                                        <p:attrNameLst>
                                          <p:attrName>style.visibility</p:attrName>
                                        </p:attrNameLst>
                                      </p:cBhvr>
                                      <p:to>
                                        <p:strVal val="visible"/>
                                      </p:to>
                                    </p:set>
                                    <p:anim calcmode="lin" valueType="num">
                                      <p:cBhvr additive="base">
                                        <p:cTn id="25"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7">
                                            <p:txEl>
                                              <p:pRg st="4" end="4"/>
                                            </p:txEl>
                                          </p:spTgt>
                                        </p:tgtEl>
                                        <p:attrNameLst>
                                          <p:attrName>style.visibility</p:attrName>
                                        </p:attrNameLst>
                                      </p:cBhvr>
                                      <p:to>
                                        <p:strVal val="visible"/>
                                      </p:to>
                                    </p:set>
                                    <p:anim calcmode="lin" valueType="num">
                                      <p:cBhvr additive="base">
                                        <p:cTn id="31"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rmAutofit/>
          </a:bodyPr>
          <a:lstStyle/>
          <a:p>
            <a:pPr eaLnBrk="1" hangingPunct="1">
              <a:defRPr/>
            </a:pPr>
            <a:r>
              <a:rPr lang="en-GB" dirty="0"/>
              <a:t>Past tenses without any signal phrases =&gt; Different meaning!</a:t>
            </a:r>
          </a:p>
        </p:txBody>
      </p:sp>
      <p:sp>
        <p:nvSpPr>
          <p:cNvPr id="7" name="Inhaltsplatzhalter 6"/>
          <p:cNvSpPr>
            <a:spLocks noGrp="1"/>
          </p:cNvSpPr>
          <p:nvPr>
            <p:ph idx="1"/>
          </p:nvPr>
        </p:nvSpPr>
        <p:spPr>
          <a:xfrm>
            <a:off x="838200" y="1825625"/>
            <a:ext cx="10515600" cy="4575175"/>
          </a:xfrm>
          <a:solidFill>
            <a:schemeClr val="bg1"/>
          </a:solidFill>
        </p:spPr>
        <p:txBody>
          <a:bodyPr/>
          <a:lstStyle/>
          <a:p>
            <a:pPr marL="457200" indent="-457200" eaLnBrk="1" hangingPunct="1">
              <a:lnSpc>
                <a:spcPct val="100000"/>
              </a:lnSpc>
              <a:spcBef>
                <a:spcPts val="600"/>
              </a:spcBef>
              <a:buFont typeface="+mj-lt"/>
              <a:buAutoNum type="arabicPeriod"/>
            </a:pPr>
            <a:r>
              <a:rPr lang="en-US" sz="2400" b="1" dirty="0"/>
              <a:t>Police officers have been dealing with a traffic jam outside Vienna.</a:t>
            </a:r>
          </a:p>
          <a:p>
            <a:pPr marL="457200" indent="-457200" eaLnBrk="1" hangingPunct="1">
              <a:lnSpc>
                <a:spcPct val="100000"/>
              </a:lnSpc>
              <a:spcBef>
                <a:spcPts val="600"/>
              </a:spcBef>
              <a:buFont typeface="+mj-lt"/>
              <a:buAutoNum type="arabicPeriod"/>
            </a:pPr>
            <a:r>
              <a:rPr lang="en-US" sz="2400" b="1" dirty="0"/>
              <a:t>Police officers have dealt with a traffic jam outside Vienna.</a:t>
            </a:r>
          </a:p>
          <a:p>
            <a:pPr marL="457200" indent="-457200" eaLnBrk="1" hangingPunct="1">
              <a:lnSpc>
                <a:spcPct val="100000"/>
              </a:lnSpc>
              <a:spcBef>
                <a:spcPts val="600"/>
              </a:spcBef>
              <a:buFont typeface="+mj-lt"/>
              <a:buAutoNum type="arabicPeriod"/>
            </a:pPr>
            <a:r>
              <a:rPr lang="en-US" sz="2400" b="1" dirty="0"/>
              <a:t>Police officers dealt with a traffic jam outside Vienna.</a:t>
            </a:r>
          </a:p>
          <a:p>
            <a:pPr marL="0" indent="0" eaLnBrk="1" hangingPunct="1">
              <a:lnSpc>
                <a:spcPct val="100000"/>
              </a:lnSpc>
              <a:spcBef>
                <a:spcPts val="600"/>
              </a:spcBef>
              <a:buNone/>
            </a:pPr>
            <a:r>
              <a:rPr lang="en-US" sz="2400" dirty="0"/>
              <a:t>Which of the above phrases indicates that:</a:t>
            </a:r>
          </a:p>
          <a:p>
            <a:pPr marL="457200" indent="-457200" eaLnBrk="1" hangingPunct="1">
              <a:lnSpc>
                <a:spcPct val="100000"/>
              </a:lnSpc>
              <a:spcBef>
                <a:spcPts val="600"/>
              </a:spcBef>
              <a:buFont typeface="Arial" charset="0"/>
              <a:buAutoNum type="alphaLcPeriod"/>
            </a:pPr>
            <a:r>
              <a:rPr lang="en-US" sz="2400" dirty="0"/>
              <a:t>there was a problem in the past (e.g. yesterday or a few days ago), but there is no longer any relevance for the present?</a:t>
            </a:r>
            <a:endParaRPr lang="en-US" sz="2400" b="1" dirty="0"/>
          </a:p>
          <a:p>
            <a:pPr marL="457200" indent="-457200" eaLnBrk="1" hangingPunct="1">
              <a:lnSpc>
                <a:spcPct val="100000"/>
              </a:lnSpc>
              <a:spcBef>
                <a:spcPts val="600"/>
              </a:spcBef>
              <a:buAutoNum type="alphaLcPeriod"/>
            </a:pPr>
            <a:r>
              <a:rPr lang="en-US" sz="2400" dirty="0"/>
              <a:t>there is still a traffic jam outside Vienna and police officers are still dealing with it?</a:t>
            </a:r>
          </a:p>
          <a:p>
            <a:pPr marL="457200" indent="-457200" eaLnBrk="1" hangingPunct="1">
              <a:lnSpc>
                <a:spcPct val="100000"/>
              </a:lnSpc>
              <a:spcBef>
                <a:spcPts val="600"/>
              </a:spcBef>
              <a:buAutoNum type="alphaLcPeriod"/>
            </a:pPr>
            <a:r>
              <a:rPr lang="en-US" sz="2400" dirty="0"/>
              <a:t>traffic is flowing smoothly now because the traffic jam has come to an end in the last couple of minutes?</a:t>
            </a:r>
            <a:endParaRPr lang="en-US" sz="2400" b="1" dirty="0"/>
          </a:p>
          <a:p>
            <a:pPr marL="457200" indent="-457200" eaLnBrk="1" hangingPunct="1">
              <a:lnSpc>
                <a:spcPct val="150000"/>
              </a:lnSpc>
              <a:buAutoNum type="alphaLcPeriod"/>
            </a:pPr>
            <a:endParaRPr lang="en-US" sz="1800" dirty="0"/>
          </a:p>
        </p:txBody>
      </p:sp>
    </p:spTree>
    <p:extLst>
      <p:ext uri="{BB962C8B-B14F-4D97-AF65-F5344CB8AC3E}">
        <p14:creationId xmlns:p14="http://schemas.microsoft.com/office/powerpoint/2010/main" val="4033476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 calcmode="lin" valueType="num">
                                      <p:cBhvr additive="base">
                                        <p:cTn id="19"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xEl>
                                              <p:pRg st="3" end="3"/>
                                            </p:txEl>
                                          </p:spTgt>
                                        </p:tgtEl>
                                        <p:attrNameLst>
                                          <p:attrName>style.visibility</p:attrName>
                                        </p:attrNameLst>
                                      </p:cBhvr>
                                      <p:to>
                                        <p:strVal val="visible"/>
                                      </p:to>
                                    </p:set>
                                    <p:anim calcmode="lin" valueType="num">
                                      <p:cBhvr additive="base">
                                        <p:cTn id="25"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7">
                                            <p:txEl>
                                              <p:pRg st="4" end="4"/>
                                            </p:txEl>
                                          </p:spTgt>
                                        </p:tgtEl>
                                        <p:attrNameLst>
                                          <p:attrName>style.visibility</p:attrName>
                                        </p:attrNameLst>
                                      </p:cBhvr>
                                      <p:to>
                                        <p:strVal val="visible"/>
                                      </p:to>
                                    </p:set>
                                    <p:anim calcmode="lin" valueType="num">
                                      <p:cBhvr additive="base">
                                        <p:cTn id="31"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7">
                                            <p:txEl>
                                              <p:pRg st="5" end="5"/>
                                            </p:txEl>
                                          </p:spTgt>
                                        </p:tgtEl>
                                        <p:attrNameLst>
                                          <p:attrName>style.visibility</p:attrName>
                                        </p:attrNameLst>
                                      </p:cBhvr>
                                      <p:to>
                                        <p:strVal val="visible"/>
                                      </p:to>
                                    </p:set>
                                    <p:anim calcmode="lin" valueType="num">
                                      <p:cBhvr additive="base">
                                        <p:cTn id="37" dur="500" fill="hold"/>
                                        <p:tgtEl>
                                          <p:spTgt spid="7">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7">
                                            <p:txEl>
                                              <p:pRg st="6" end="6"/>
                                            </p:txEl>
                                          </p:spTgt>
                                        </p:tgtEl>
                                        <p:attrNameLst>
                                          <p:attrName>style.visibility</p:attrName>
                                        </p:attrNameLst>
                                      </p:cBhvr>
                                      <p:to>
                                        <p:strVal val="visible"/>
                                      </p:to>
                                    </p:set>
                                    <p:anim calcmode="lin" valueType="num">
                                      <p:cBhvr additive="base">
                                        <p:cTn id="43" dur="500" fill="hold"/>
                                        <p:tgtEl>
                                          <p:spTgt spid="7">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7">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rmAutofit/>
          </a:bodyPr>
          <a:lstStyle/>
          <a:p>
            <a:pPr eaLnBrk="1" hangingPunct="1">
              <a:defRPr/>
            </a:pPr>
            <a:r>
              <a:rPr lang="en-GB" dirty="0"/>
              <a:t>Past tenses without any signal phrases =&gt; Different meaning!</a:t>
            </a:r>
          </a:p>
        </p:txBody>
      </p:sp>
      <p:sp>
        <p:nvSpPr>
          <p:cNvPr id="7" name="Inhaltsplatzhalter 6"/>
          <p:cNvSpPr>
            <a:spLocks noGrp="1"/>
          </p:cNvSpPr>
          <p:nvPr>
            <p:ph idx="1"/>
          </p:nvPr>
        </p:nvSpPr>
        <p:spPr>
          <a:xfrm>
            <a:off x="838200" y="1825625"/>
            <a:ext cx="10515600" cy="4575175"/>
          </a:xfrm>
          <a:solidFill>
            <a:schemeClr val="bg1"/>
          </a:solidFill>
        </p:spPr>
        <p:txBody>
          <a:bodyPr/>
          <a:lstStyle/>
          <a:p>
            <a:pPr marL="457200" indent="-457200" eaLnBrk="1" hangingPunct="1">
              <a:lnSpc>
                <a:spcPct val="100000"/>
              </a:lnSpc>
              <a:spcBef>
                <a:spcPts val="600"/>
              </a:spcBef>
              <a:buFont typeface="+mj-lt"/>
              <a:buAutoNum type="arabicPeriod"/>
            </a:pPr>
            <a:r>
              <a:rPr lang="en-US" sz="2000" b="1" dirty="0"/>
              <a:t>Police officers have been dealing with a traffic jam outside Vienna.</a:t>
            </a:r>
          </a:p>
          <a:p>
            <a:pPr marL="457200" indent="-457200" eaLnBrk="1" hangingPunct="1">
              <a:lnSpc>
                <a:spcPct val="100000"/>
              </a:lnSpc>
              <a:spcBef>
                <a:spcPts val="600"/>
              </a:spcBef>
              <a:buFont typeface="+mj-lt"/>
              <a:buAutoNum type="arabicPeriod"/>
            </a:pPr>
            <a:r>
              <a:rPr lang="en-US" sz="2000" b="1" dirty="0"/>
              <a:t>Police officers have dealt with a traffic jam outside Vienna.</a:t>
            </a:r>
          </a:p>
          <a:p>
            <a:pPr marL="457200" indent="-457200" eaLnBrk="1" hangingPunct="1">
              <a:lnSpc>
                <a:spcPct val="100000"/>
              </a:lnSpc>
              <a:spcBef>
                <a:spcPts val="600"/>
              </a:spcBef>
              <a:buFont typeface="+mj-lt"/>
              <a:buAutoNum type="arabicPeriod"/>
            </a:pPr>
            <a:r>
              <a:rPr lang="en-US" sz="2000" b="1" dirty="0"/>
              <a:t>Police officers dealt with a traffic jam outside Vienna.</a:t>
            </a:r>
          </a:p>
          <a:p>
            <a:pPr marL="0" indent="0" eaLnBrk="1" hangingPunct="1">
              <a:lnSpc>
                <a:spcPct val="100000"/>
              </a:lnSpc>
              <a:spcBef>
                <a:spcPts val="600"/>
              </a:spcBef>
              <a:buNone/>
            </a:pPr>
            <a:r>
              <a:rPr lang="en-US" sz="2000" dirty="0"/>
              <a:t>Which of the above phrases indicates that:</a:t>
            </a:r>
          </a:p>
          <a:p>
            <a:pPr marL="457200" indent="-457200" eaLnBrk="1" hangingPunct="1">
              <a:lnSpc>
                <a:spcPct val="100000"/>
              </a:lnSpc>
              <a:spcBef>
                <a:spcPts val="600"/>
              </a:spcBef>
              <a:buFont typeface="Arial" charset="0"/>
              <a:buAutoNum type="alphaLcPeriod"/>
            </a:pPr>
            <a:r>
              <a:rPr lang="en-US" sz="2000" dirty="0"/>
              <a:t>there was a problem in the past (e.g. yesterday or a few days ago), but there is no longer any relevance for the present?                                                                                                                  </a:t>
            </a:r>
            <a:r>
              <a:rPr lang="en-US" sz="2000" b="1" dirty="0"/>
              <a:t>Answer: no. 3 </a:t>
            </a:r>
            <a:r>
              <a:rPr lang="en-US" sz="2000" dirty="0"/>
              <a:t>(past simple: a completed action in the past with no relevance for the present)</a:t>
            </a:r>
            <a:endParaRPr lang="en-US" sz="2000" b="1" dirty="0"/>
          </a:p>
          <a:p>
            <a:pPr marL="457200" indent="-457200" eaLnBrk="1" hangingPunct="1">
              <a:lnSpc>
                <a:spcPct val="100000"/>
              </a:lnSpc>
              <a:spcBef>
                <a:spcPts val="600"/>
              </a:spcBef>
              <a:buAutoNum type="alphaLcPeriod"/>
            </a:pPr>
            <a:r>
              <a:rPr lang="en-US" sz="2000" dirty="0"/>
              <a:t>there is still a traffic jam outside Vienna and police officers are still dealing with it?                                                        </a:t>
            </a:r>
            <a:r>
              <a:rPr lang="en-US" sz="2000" b="1" dirty="0"/>
              <a:t>Answer: no. 1 </a:t>
            </a:r>
            <a:r>
              <a:rPr lang="en-US" sz="2000" dirty="0"/>
              <a:t>(present perfect continuous: the action started in the past, but it is not over yet)</a:t>
            </a:r>
          </a:p>
          <a:p>
            <a:pPr marL="457200" indent="-457200" eaLnBrk="1" hangingPunct="1">
              <a:lnSpc>
                <a:spcPct val="100000"/>
              </a:lnSpc>
              <a:spcBef>
                <a:spcPts val="600"/>
              </a:spcBef>
              <a:buFont typeface="Arial" charset="0"/>
              <a:buAutoNum type="alphaLcPeriod"/>
            </a:pPr>
            <a:r>
              <a:rPr lang="en-US" sz="2000" dirty="0"/>
              <a:t>traffic is flowing smoothly now because the traffic jam has come to an end in the last couple of minutes?                                                                                                                                                </a:t>
            </a:r>
            <a:r>
              <a:rPr lang="en-US" sz="2000" b="1" dirty="0"/>
              <a:t>Answer: no. 2 </a:t>
            </a:r>
            <a:r>
              <a:rPr lang="en-US" sz="2000" dirty="0"/>
              <a:t>(present perfect: past action with a focus on the result in the present / relevance for the present)</a:t>
            </a:r>
            <a:endParaRPr lang="en-US" sz="2000" b="1" dirty="0"/>
          </a:p>
          <a:p>
            <a:pPr marL="457200" indent="-457200" eaLnBrk="1" hangingPunct="1">
              <a:lnSpc>
                <a:spcPct val="150000"/>
              </a:lnSpc>
              <a:buAutoNum type="alphaLcPeriod"/>
            </a:pPr>
            <a:endParaRPr lang="en-US" sz="1600" b="1" dirty="0"/>
          </a:p>
          <a:p>
            <a:pPr marL="457200" indent="-457200" eaLnBrk="1" hangingPunct="1">
              <a:lnSpc>
                <a:spcPct val="150000"/>
              </a:lnSpc>
              <a:buAutoNum type="alphaLcPeriod"/>
            </a:pPr>
            <a:endParaRPr lang="en-US" sz="1800" dirty="0"/>
          </a:p>
        </p:txBody>
      </p:sp>
    </p:spTree>
    <p:extLst>
      <p:ext uri="{BB962C8B-B14F-4D97-AF65-F5344CB8AC3E}">
        <p14:creationId xmlns:p14="http://schemas.microsoft.com/office/powerpoint/2010/main" val="28442407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anim calcmode="lin" valueType="num">
                                      <p:cBhvr additive="base">
                                        <p:cTn id="11"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7">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anim calcmode="lin" valueType="num">
                                      <p:cBhvr additive="base">
                                        <p:cTn id="15"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7">
                                            <p:txEl>
                                              <p:pRg st="3" end="3"/>
                                            </p:txEl>
                                          </p:spTgt>
                                        </p:tgtEl>
                                        <p:attrNameLst>
                                          <p:attrName>style.visibility</p:attrName>
                                        </p:attrNameLst>
                                      </p:cBhvr>
                                      <p:to>
                                        <p:strVal val="visible"/>
                                      </p:to>
                                    </p:set>
                                    <p:anim calcmode="lin" valueType="num">
                                      <p:cBhvr additive="base">
                                        <p:cTn id="21"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7">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7">
                                            <p:txEl>
                                              <p:pRg st="4" end="4"/>
                                            </p:txEl>
                                          </p:spTgt>
                                        </p:tgtEl>
                                        <p:attrNameLst>
                                          <p:attrName>style.visibility</p:attrName>
                                        </p:attrNameLst>
                                      </p:cBhvr>
                                      <p:to>
                                        <p:strVal val="visible"/>
                                      </p:to>
                                    </p:set>
                                    <p:anim calcmode="lin" valueType="num">
                                      <p:cBhvr additive="base">
                                        <p:cTn id="25"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7">
                                            <p:txEl>
                                              <p:pRg st="5" end="5"/>
                                            </p:txEl>
                                          </p:spTgt>
                                        </p:tgtEl>
                                        <p:attrNameLst>
                                          <p:attrName>style.visibility</p:attrName>
                                        </p:attrNameLst>
                                      </p:cBhvr>
                                      <p:to>
                                        <p:strVal val="visible"/>
                                      </p:to>
                                    </p:set>
                                    <p:anim calcmode="lin" valueType="num">
                                      <p:cBhvr additive="base">
                                        <p:cTn id="31" dur="500" fill="hold"/>
                                        <p:tgtEl>
                                          <p:spTgt spid="7">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7">
                                            <p:txEl>
                                              <p:pRg st="6" end="6"/>
                                            </p:txEl>
                                          </p:spTgt>
                                        </p:tgtEl>
                                        <p:attrNameLst>
                                          <p:attrName>style.visibility</p:attrName>
                                        </p:attrNameLst>
                                      </p:cBhvr>
                                      <p:to>
                                        <p:strVal val="visible"/>
                                      </p:to>
                                    </p:set>
                                    <p:anim calcmode="lin" valueType="num">
                                      <p:cBhvr additive="base">
                                        <p:cTn id="37" dur="500" fill="hold"/>
                                        <p:tgtEl>
                                          <p:spTgt spid="7">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rmAutofit/>
          </a:bodyPr>
          <a:lstStyle/>
          <a:p>
            <a:pPr eaLnBrk="1" hangingPunct="1">
              <a:defRPr/>
            </a:pPr>
            <a:r>
              <a:rPr lang="en-GB" dirty="0"/>
              <a:t>Past tenses without any signal phrases =&gt; Different meaning!</a:t>
            </a:r>
          </a:p>
        </p:txBody>
      </p:sp>
      <p:sp>
        <p:nvSpPr>
          <p:cNvPr id="7" name="Inhaltsplatzhalter 6"/>
          <p:cNvSpPr>
            <a:spLocks noGrp="1"/>
          </p:cNvSpPr>
          <p:nvPr>
            <p:ph idx="1"/>
          </p:nvPr>
        </p:nvSpPr>
        <p:spPr>
          <a:xfrm>
            <a:off x="838200" y="1825625"/>
            <a:ext cx="10515600" cy="4575175"/>
          </a:xfrm>
          <a:solidFill>
            <a:schemeClr val="bg1"/>
          </a:solidFill>
        </p:spPr>
        <p:txBody>
          <a:bodyPr/>
          <a:lstStyle/>
          <a:p>
            <a:pPr marL="0" indent="0" eaLnBrk="1" hangingPunct="1">
              <a:lnSpc>
                <a:spcPct val="100000"/>
              </a:lnSpc>
              <a:spcBef>
                <a:spcPts val="600"/>
              </a:spcBef>
              <a:buNone/>
            </a:pPr>
            <a:r>
              <a:rPr lang="en-US" sz="2400" dirty="0"/>
              <a:t>The present perfect continuous is also used for actions that have just been completed and the action rather than its result is being emphasized:</a:t>
            </a:r>
          </a:p>
          <a:p>
            <a:pPr marL="0" indent="0" eaLnBrk="1" hangingPunct="1">
              <a:lnSpc>
                <a:spcPct val="100000"/>
              </a:lnSpc>
              <a:spcBef>
                <a:spcPts val="600"/>
              </a:spcBef>
              <a:buNone/>
            </a:pPr>
            <a:r>
              <a:rPr lang="en-US" sz="2400" dirty="0"/>
              <a:t>Peter is very tired. He </a:t>
            </a:r>
            <a:r>
              <a:rPr lang="en-US" sz="2400" b="1" dirty="0"/>
              <a:t>has been monitoring </a:t>
            </a:r>
            <a:r>
              <a:rPr lang="en-US" sz="2400" dirty="0"/>
              <a:t>traffic.	</a:t>
            </a:r>
          </a:p>
          <a:p>
            <a:pPr marL="0" indent="0" eaLnBrk="1" hangingPunct="1">
              <a:lnSpc>
                <a:spcPct val="100000"/>
              </a:lnSpc>
              <a:spcBef>
                <a:spcPts val="600"/>
              </a:spcBef>
              <a:buNone/>
            </a:pPr>
            <a:r>
              <a:rPr lang="en-US" sz="2400" dirty="0"/>
              <a:t>I am out of breath! I </a:t>
            </a:r>
            <a:r>
              <a:rPr lang="en-US" sz="2400" b="1" dirty="0"/>
              <a:t>have been running</a:t>
            </a:r>
            <a:r>
              <a:rPr lang="en-US" sz="2400" dirty="0"/>
              <a:t>.</a:t>
            </a:r>
          </a:p>
          <a:p>
            <a:pPr marL="0" indent="0" eaLnBrk="1" hangingPunct="1">
              <a:lnSpc>
                <a:spcPct val="150000"/>
              </a:lnSpc>
              <a:buNone/>
            </a:pPr>
            <a:r>
              <a:rPr lang="en-US" sz="1600" b="1" dirty="0"/>
              <a:t>	</a:t>
            </a:r>
          </a:p>
          <a:p>
            <a:pPr marL="457200" indent="-457200" eaLnBrk="1" hangingPunct="1">
              <a:lnSpc>
                <a:spcPct val="150000"/>
              </a:lnSpc>
              <a:buAutoNum type="alphaLcPeriod"/>
            </a:pPr>
            <a:endParaRPr lang="en-US" sz="1600" b="1" dirty="0"/>
          </a:p>
          <a:p>
            <a:pPr marL="457200" indent="-457200" eaLnBrk="1" hangingPunct="1">
              <a:lnSpc>
                <a:spcPct val="150000"/>
              </a:lnSpc>
              <a:buAutoNum type="alphaLcPeriod"/>
            </a:pPr>
            <a:endParaRPr lang="en-US" sz="1800" dirty="0"/>
          </a:p>
        </p:txBody>
      </p:sp>
    </p:spTree>
    <p:extLst>
      <p:ext uri="{BB962C8B-B14F-4D97-AF65-F5344CB8AC3E}">
        <p14:creationId xmlns:p14="http://schemas.microsoft.com/office/powerpoint/2010/main" val="37199010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 calcmode="lin" valueType="num">
                                      <p:cBhvr additive="base">
                                        <p:cTn id="19"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xEl>
                                              <p:pRg st="3" end="3"/>
                                            </p:txEl>
                                          </p:spTgt>
                                        </p:tgtEl>
                                        <p:attrNameLst>
                                          <p:attrName>style.visibility</p:attrName>
                                        </p:attrNameLst>
                                      </p:cBhvr>
                                      <p:to>
                                        <p:strVal val="visible"/>
                                      </p:to>
                                    </p:set>
                                    <p:anim calcmode="lin" valueType="num">
                                      <p:cBhvr additive="base">
                                        <p:cTn id="25"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1330</Words>
  <Application>Microsoft Office PowerPoint</Application>
  <PresentationFormat>Widescreen</PresentationFormat>
  <Paragraphs>102</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Past tenses with expressions of duration</vt:lpstr>
      <vt:lpstr>Past tenses with expressions of duration</vt:lpstr>
      <vt:lpstr>Past tenses with expressions of duration</vt:lpstr>
      <vt:lpstr>Tenses in sentences with for &amp; since, all year/month/week/ day/morning/evening etc; How long &amp; Since when questions</vt:lpstr>
      <vt:lpstr>Past tenses with expressions of duration</vt:lpstr>
      <vt:lpstr>Past tenses with expressions of duration</vt:lpstr>
      <vt:lpstr>Past tenses without any signal phrases =&gt; Different meaning!</vt:lpstr>
      <vt:lpstr>Past tenses without any signal phrases =&gt; Different meaning!</vt:lpstr>
      <vt:lpstr>Past tenses without any signal phrases =&gt; Different meaning!</vt:lpstr>
    </vt:vector>
  </TitlesOfParts>
  <Company>FH Wiener Neustadt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Report-writing English I</dc:title>
  <dc:creator>Lacchini Jennifer</dc:creator>
  <cp:lastModifiedBy>Buczak John</cp:lastModifiedBy>
  <cp:revision>80</cp:revision>
  <cp:lastPrinted>2021-10-24T23:29:14Z</cp:lastPrinted>
  <dcterms:created xsi:type="dcterms:W3CDTF">2015-10-21T11:09:52Z</dcterms:created>
  <dcterms:modified xsi:type="dcterms:W3CDTF">2022-04-27T12:46:30Z</dcterms:modified>
</cp:coreProperties>
</file>