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380" r:id="rId2"/>
    <p:sldId id="379" r:id="rId3"/>
    <p:sldId id="256" r:id="rId4"/>
    <p:sldId id="257" r:id="rId5"/>
    <p:sldId id="258" r:id="rId6"/>
    <p:sldId id="259" r:id="rId7"/>
    <p:sldId id="261" r:id="rId8"/>
    <p:sldId id="381" r:id="rId9"/>
    <p:sldId id="260" r:id="rId10"/>
  </p:sldIdLst>
  <p:sldSz cx="12192000" cy="6858000"/>
  <p:notesSz cx="6858000" cy="9144000"/>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2" autoAdjust="0"/>
    <p:restoredTop sz="94660"/>
  </p:normalViewPr>
  <p:slideViewPr>
    <p:cSldViewPr snapToGrid="0">
      <p:cViewPr varScale="1">
        <p:scale>
          <a:sx n="60" d="100"/>
          <a:sy n="60" d="100"/>
        </p:scale>
        <p:origin x="836"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en-US"/>
          </a:p>
        </p:txBody>
      </p:sp>
      <p:sp>
        <p:nvSpPr>
          <p:cNvPr id="1741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0F77EE8E-B7A9-4F0A-AD2F-0556EBBB0D49}" type="datetimeFigureOut">
              <a:rPr lang="en-US"/>
              <a:pPr>
                <a:defRPr/>
              </a:pPr>
              <a:t>4/21/2023</a:t>
            </a:fld>
            <a:endParaRPr lang="en-US"/>
          </a:p>
        </p:txBody>
      </p:sp>
      <p:sp>
        <p:nvSpPr>
          <p:cNvPr id="1741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n-US"/>
          </a:p>
        </p:txBody>
      </p:sp>
      <p:sp>
        <p:nvSpPr>
          <p:cNvPr id="1741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7CA95A46-2261-4BCA-B1FE-5DA0FE2617D3}"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883705-A5B8-44CA-B0B5-490A782A4029}" type="datetimeFigureOut">
              <a:rPr lang="de-DE" smtClean="0"/>
              <a:t>21.04.2023</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9DCEF8-FF96-4302-A933-B22F291587B9}" type="slidenum">
              <a:rPr lang="de-DE" smtClean="0"/>
              <a:t>‹#›</a:t>
            </a:fld>
            <a:endParaRPr lang="de-DE"/>
          </a:p>
        </p:txBody>
      </p:sp>
    </p:spTree>
    <p:extLst>
      <p:ext uri="{BB962C8B-B14F-4D97-AF65-F5344CB8AC3E}">
        <p14:creationId xmlns:p14="http://schemas.microsoft.com/office/powerpoint/2010/main" val="1460146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endParaRPr lang="de-AT"/>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de-AT"/>
          </a:p>
        </p:txBody>
      </p:sp>
      <p:sp>
        <p:nvSpPr>
          <p:cNvPr id="4" name="Datumsplatzhalter 3"/>
          <p:cNvSpPr>
            <a:spLocks noGrp="1"/>
          </p:cNvSpPr>
          <p:nvPr>
            <p:ph type="dt" sz="half" idx="10"/>
          </p:nvPr>
        </p:nvSpPr>
        <p:spPr/>
        <p:txBody>
          <a:bodyPr/>
          <a:lstStyle>
            <a:lvl1pPr>
              <a:defRPr/>
            </a:lvl1pPr>
          </a:lstStyle>
          <a:p>
            <a:pPr>
              <a:defRPr/>
            </a:pPr>
            <a:fld id="{79F48EEA-2F78-4DDB-8046-04D3518E5AC4}" type="datetimeFigureOut">
              <a:rPr lang="de-AT"/>
              <a:pPr>
                <a:defRPr/>
              </a:pPr>
              <a:t>21.04.2023</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FA679323-992D-410E-A82A-A7AFD60D2461}" type="slidenum">
              <a:rPr lang="de-AT"/>
              <a:pPr>
                <a:defRPr/>
              </a:pPr>
              <a:t>‹#›</a:t>
            </a:fld>
            <a:endParaRPr lang="de-A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CBE35BCC-EAF3-4AE6-800E-0E487BE2F1DB}" type="datetimeFigureOut">
              <a:rPr lang="de-AT"/>
              <a:pPr>
                <a:defRPr/>
              </a:pPr>
              <a:t>21.04.2023</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0648FC94-AEFF-475B-9962-595B5E669B38}" type="slidenum">
              <a:rPr lang="de-AT"/>
              <a:pPr>
                <a:defRPr/>
              </a:pPr>
              <a:t>‹#›</a:t>
            </a:fld>
            <a:endParaRPr lang="de-A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C6AEC4C4-19DE-4F1F-881D-13ADA81DFBE1}" type="datetimeFigureOut">
              <a:rPr lang="de-AT"/>
              <a:pPr>
                <a:defRPr/>
              </a:pPr>
              <a:t>21.04.2023</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AFBC0674-352F-419E-82D3-AB9EE9BA0873}" type="slidenum">
              <a:rPr lang="de-AT"/>
              <a:pPr>
                <a:defRPr/>
              </a:pPr>
              <a:t>‹#›</a:t>
            </a:fld>
            <a:endParaRPr lang="de-A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solidFill>
            <a:schemeClr val="accent1">
              <a:lumMod val="60000"/>
              <a:lumOff val="40000"/>
            </a:schemeClr>
          </a:solidFill>
        </p:spPr>
        <p:txBody>
          <a:bodyPr/>
          <a:lstStyle>
            <a:lvl1pPr>
              <a:defRPr b="1"/>
            </a:lvl1pPr>
          </a:lstStyle>
          <a:p>
            <a:r>
              <a:rPr lang="de-DE" dirty="0"/>
              <a:t>Titelmasterformat durch Klicken bearbeiten</a:t>
            </a:r>
            <a:endParaRPr lang="de-AT" dirty="0"/>
          </a:p>
        </p:txBody>
      </p:sp>
      <p:sp>
        <p:nvSpPr>
          <p:cNvPr id="3" name="Inhaltsplatzhalter 2"/>
          <p:cNvSpPr>
            <a:spLocks noGrp="1"/>
          </p:cNvSpPr>
          <p:nvPr>
            <p:ph idx="1"/>
          </p:nvPr>
        </p:nvSpPr>
        <p:spPr/>
        <p:style>
          <a:lnRef idx="2">
            <a:schemeClr val="accent1"/>
          </a:lnRef>
          <a:fillRef idx="1">
            <a:schemeClr val="lt1"/>
          </a:fillRef>
          <a:effectRef idx="0">
            <a:schemeClr val="accent1"/>
          </a:effectRef>
          <a:fontRef idx="none"/>
        </p:style>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p:cNvSpPr>
            <a:spLocks noGrp="1"/>
          </p:cNvSpPr>
          <p:nvPr>
            <p:ph type="dt" sz="half" idx="10"/>
          </p:nvPr>
        </p:nvSpPr>
        <p:spPr/>
        <p:txBody>
          <a:bodyPr/>
          <a:lstStyle>
            <a:lvl1pPr>
              <a:defRPr/>
            </a:lvl1pPr>
          </a:lstStyle>
          <a:p>
            <a:pPr>
              <a:defRPr/>
            </a:pPr>
            <a:fld id="{6A44D858-0D1F-4D79-9C36-E0D9011FC83A}" type="datetimeFigureOut">
              <a:rPr lang="de-AT"/>
              <a:pPr>
                <a:defRPr/>
              </a:pPr>
              <a:t>21.04.2023</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AA723C74-2022-40B8-8F16-82B5E20E85EA}" type="slidenum">
              <a:rPr lang="de-AT"/>
              <a:pPr>
                <a:defRPr/>
              </a:pPr>
              <a:t>‹#›</a:t>
            </a:fld>
            <a:endParaRPr lang="de-A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endParaRPr lang="de-AT"/>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lvl1pPr>
              <a:defRPr/>
            </a:lvl1pPr>
          </a:lstStyle>
          <a:p>
            <a:pPr>
              <a:defRPr/>
            </a:pPr>
            <a:fld id="{8417345A-BB28-4293-BD27-ED9C6ED5C8DB}" type="datetimeFigureOut">
              <a:rPr lang="de-AT"/>
              <a:pPr>
                <a:defRPr/>
              </a:pPr>
              <a:t>21.04.2023</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A5AEA6C6-83A7-4DB8-9B5C-A16C9E3C146F}" type="slidenum">
              <a:rPr lang="de-AT"/>
              <a:pPr>
                <a:defRPr/>
              </a:pPr>
              <a:t>‹#›</a:t>
            </a:fld>
            <a:endParaRPr lang="de-A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p:cNvSpPr>
            <a:spLocks noGrp="1"/>
          </p:cNvSpPr>
          <p:nvPr>
            <p:ph type="dt" sz="half" idx="10"/>
          </p:nvPr>
        </p:nvSpPr>
        <p:spPr/>
        <p:txBody>
          <a:bodyPr/>
          <a:lstStyle>
            <a:lvl1pPr>
              <a:defRPr/>
            </a:lvl1pPr>
          </a:lstStyle>
          <a:p>
            <a:pPr>
              <a:defRPr/>
            </a:pPr>
            <a:fld id="{0EE766A4-C397-4C04-8185-2DA8A6F9BB3D}" type="datetimeFigureOut">
              <a:rPr lang="de-AT"/>
              <a:pPr>
                <a:defRPr/>
              </a:pPr>
              <a:t>21.04.2023</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140C294B-4D9F-43EB-B188-9C1E03055FBC}" type="slidenum">
              <a:rPr lang="de-AT"/>
              <a:pPr>
                <a:defRPr/>
              </a:pPr>
              <a:t>‹#›</a:t>
            </a:fld>
            <a:endParaRPr lang="de-A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endParaRPr lang="de-AT"/>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p:cNvSpPr>
            <a:spLocks noGrp="1"/>
          </p:cNvSpPr>
          <p:nvPr>
            <p:ph type="dt" sz="half" idx="10"/>
          </p:nvPr>
        </p:nvSpPr>
        <p:spPr/>
        <p:txBody>
          <a:bodyPr/>
          <a:lstStyle>
            <a:lvl1pPr>
              <a:defRPr/>
            </a:lvl1pPr>
          </a:lstStyle>
          <a:p>
            <a:pPr>
              <a:defRPr/>
            </a:pPr>
            <a:fld id="{48F70440-1DDE-4AA8-83C0-E7A24808C0C7}" type="datetimeFigureOut">
              <a:rPr lang="de-AT"/>
              <a:pPr>
                <a:defRPr/>
              </a:pPr>
              <a:t>21.04.2023</a:t>
            </a:fld>
            <a:endParaRPr lang="de-AT"/>
          </a:p>
        </p:txBody>
      </p:sp>
      <p:sp>
        <p:nvSpPr>
          <p:cNvPr id="8" name="Fußzeilenplatzhalter 4"/>
          <p:cNvSpPr>
            <a:spLocks noGrp="1"/>
          </p:cNvSpPr>
          <p:nvPr>
            <p:ph type="ftr" sz="quarter" idx="11"/>
          </p:nvPr>
        </p:nvSpPr>
        <p:spPr/>
        <p:txBody>
          <a:bodyPr/>
          <a:lstStyle>
            <a:lvl1pPr>
              <a:defRPr/>
            </a:lvl1pPr>
          </a:lstStyle>
          <a:p>
            <a:pPr>
              <a:defRPr/>
            </a:pPr>
            <a:endParaRPr lang="de-AT"/>
          </a:p>
        </p:txBody>
      </p:sp>
      <p:sp>
        <p:nvSpPr>
          <p:cNvPr id="9" name="Foliennummernplatzhalter 5"/>
          <p:cNvSpPr>
            <a:spLocks noGrp="1"/>
          </p:cNvSpPr>
          <p:nvPr>
            <p:ph type="sldNum" sz="quarter" idx="12"/>
          </p:nvPr>
        </p:nvSpPr>
        <p:spPr/>
        <p:txBody>
          <a:bodyPr/>
          <a:lstStyle>
            <a:lvl1pPr>
              <a:defRPr/>
            </a:lvl1pPr>
          </a:lstStyle>
          <a:p>
            <a:pPr>
              <a:defRPr/>
            </a:pPr>
            <a:fld id="{DC219F11-6261-4013-A591-6F44BBD54EBF}" type="slidenum">
              <a:rPr lang="de-AT"/>
              <a:pPr>
                <a:defRPr/>
              </a:pPr>
              <a:t>‹#›</a:t>
            </a:fld>
            <a:endParaRPr lang="de-A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p:cNvSpPr>
            <a:spLocks noGrp="1"/>
          </p:cNvSpPr>
          <p:nvPr>
            <p:ph type="dt" sz="half" idx="10"/>
          </p:nvPr>
        </p:nvSpPr>
        <p:spPr/>
        <p:txBody>
          <a:bodyPr/>
          <a:lstStyle>
            <a:lvl1pPr>
              <a:defRPr/>
            </a:lvl1pPr>
          </a:lstStyle>
          <a:p>
            <a:pPr>
              <a:defRPr/>
            </a:pPr>
            <a:fld id="{CFC5BC41-DB08-4491-8BC1-2DD7DBF99EC1}" type="datetimeFigureOut">
              <a:rPr lang="de-AT"/>
              <a:pPr>
                <a:defRPr/>
              </a:pPr>
              <a:t>21.04.2023</a:t>
            </a:fld>
            <a:endParaRPr lang="de-AT"/>
          </a:p>
        </p:txBody>
      </p:sp>
      <p:sp>
        <p:nvSpPr>
          <p:cNvPr id="4" name="Fußzeilenplatzhalter 4"/>
          <p:cNvSpPr>
            <a:spLocks noGrp="1"/>
          </p:cNvSpPr>
          <p:nvPr>
            <p:ph type="ftr" sz="quarter" idx="11"/>
          </p:nvPr>
        </p:nvSpPr>
        <p:spPr/>
        <p:txBody>
          <a:bodyPr/>
          <a:lstStyle>
            <a:lvl1pPr>
              <a:defRPr/>
            </a:lvl1pPr>
          </a:lstStyle>
          <a:p>
            <a:pPr>
              <a:defRPr/>
            </a:pPr>
            <a:endParaRPr lang="de-AT"/>
          </a:p>
        </p:txBody>
      </p:sp>
      <p:sp>
        <p:nvSpPr>
          <p:cNvPr id="5" name="Foliennummernplatzhalter 5"/>
          <p:cNvSpPr>
            <a:spLocks noGrp="1"/>
          </p:cNvSpPr>
          <p:nvPr>
            <p:ph type="sldNum" sz="quarter" idx="12"/>
          </p:nvPr>
        </p:nvSpPr>
        <p:spPr/>
        <p:txBody>
          <a:bodyPr/>
          <a:lstStyle>
            <a:lvl1pPr>
              <a:defRPr/>
            </a:lvl1pPr>
          </a:lstStyle>
          <a:p>
            <a:pPr>
              <a:defRPr/>
            </a:pPr>
            <a:fld id="{4E7EDED5-1917-4CF9-8532-B71E4A1129F6}" type="slidenum">
              <a:rPr lang="de-AT"/>
              <a:pPr>
                <a:defRPr/>
              </a:pPr>
              <a:t>‹#›</a:t>
            </a:fld>
            <a:endParaRPr lang="de-A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FE085517-E36F-4642-93AA-05E16E0C1770}" type="datetimeFigureOut">
              <a:rPr lang="de-AT"/>
              <a:pPr>
                <a:defRPr/>
              </a:pPr>
              <a:t>21.04.2023</a:t>
            </a:fld>
            <a:endParaRPr lang="de-AT"/>
          </a:p>
        </p:txBody>
      </p:sp>
      <p:sp>
        <p:nvSpPr>
          <p:cNvPr id="3" name="Fußzeilenplatzhalter 4"/>
          <p:cNvSpPr>
            <a:spLocks noGrp="1"/>
          </p:cNvSpPr>
          <p:nvPr>
            <p:ph type="ftr" sz="quarter" idx="11"/>
          </p:nvPr>
        </p:nvSpPr>
        <p:spPr/>
        <p:txBody>
          <a:bodyPr/>
          <a:lstStyle>
            <a:lvl1pPr>
              <a:defRPr/>
            </a:lvl1pPr>
          </a:lstStyle>
          <a:p>
            <a:pPr>
              <a:defRPr/>
            </a:pPr>
            <a:endParaRPr lang="de-AT"/>
          </a:p>
        </p:txBody>
      </p:sp>
      <p:sp>
        <p:nvSpPr>
          <p:cNvPr id="4" name="Foliennummernplatzhalter 5"/>
          <p:cNvSpPr>
            <a:spLocks noGrp="1"/>
          </p:cNvSpPr>
          <p:nvPr>
            <p:ph type="sldNum" sz="quarter" idx="12"/>
          </p:nvPr>
        </p:nvSpPr>
        <p:spPr/>
        <p:txBody>
          <a:bodyPr/>
          <a:lstStyle>
            <a:lvl1pPr>
              <a:defRPr/>
            </a:lvl1pPr>
          </a:lstStyle>
          <a:p>
            <a:pPr>
              <a:defRPr/>
            </a:pPr>
            <a:fld id="{A3CD154B-B64F-41F2-8957-60D35B342158}" type="slidenum">
              <a:rPr lang="de-AT"/>
              <a:pPr>
                <a:defRPr/>
              </a:pPr>
              <a:t>‹#›</a:t>
            </a:fld>
            <a:endParaRPr lang="de-A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de-AT"/>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FACA1B37-D9C0-4375-B28F-A0CC64895DEB}" type="datetimeFigureOut">
              <a:rPr lang="de-AT"/>
              <a:pPr>
                <a:defRPr/>
              </a:pPr>
              <a:t>21.04.2023</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74DA0929-A28D-4F1D-92CD-7CA70023B389}" type="slidenum">
              <a:rPr lang="de-AT"/>
              <a:pPr>
                <a:defRPr/>
              </a:pPr>
              <a:t>‹#›</a:t>
            </a:fld>
            <a:endParaRPr lang="de-A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de-AT"/>
          </a:p>
        </p:txBody>
      </p:sp>
      <p:sp>
        <p:nvSpPr>
          <p:cNvPr id="3" name="Bildplatzhalt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DC6146CD-3DD5-442B-9E42-BC93B06F7834}" type="datetimeFigureOut">
              <a:rPr lang="de-AT"/>
              <a:pPr>
                <a:defRPr/>
              </a:pPr>
              <a:t>21.04.2023</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CD5D2645-5ECE-4385-9CD7-A4D202E3F3E5}" type="slidenum">
              <a:rPr lang="de-AT"/>
              <a:pPr>
                <a:defRPr/>
              </a:pPr>
              <a:t>‹#›</a:t>
            </a:fld>
            <a:endParaRPr lang="de-A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a:t>Titelmasterformat durch Klicken bearbeiten</a:t>
            </a:r>
            <a:endParaRPr lang="de-AT"/>
          </a:p>
        </p:txBody>
      </p:sp>
      <p:sp>
        <p:nvSpPr>
          <p:cNvPr id="1027" name="Textplatzhalter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02C3EBB4-D60C-41E0-AD70-A75F174E7390}" type="datetimeFigureOut">
              <a:rPr lang="de-AT"/>
              <a:pPr>
                <a:defRPr/>
              </a:pPr>
              <a:t>21.04.2023</a:t>
            </a:fld>
            <a:endParaRPr lang="de-AT"/>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AA4F729-B451-4D57-92B4-F5B98119A876}" type="slidenum">
              <a:rPr lang="de-AT"/>
              <a:pPr>
                <a:defRPr/>
              </a:pPr>
              <a:t>‹#›</a:t>
            </a:fld>
            <a:endParaRPr lang="de-AT"/>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en-GB" dirty="0"/>
              <a:t>Paragraph structure - Incorrect</a:t>
            </a:r>
          </a:p>
        </p:txBody>
      </p:sp>
      <p:sp>
        <p:nvSpPr>
          <p:cNvPr id="7" name="Inhaltsplatzhalter 6"/>
          <p:cNvSpPr>
            <a:spLocks noGrp="1"/>
          </p:cNvSpPr>
          <p:nvPr>
            <p:ph idx="1"/>
          </p:nvPr>
        </p:nvSpPr>
        <p:spPr>
          <a:xfrm>
            <a:off x="838200" y="1825625"/>
            <a:ext cx="10515600" cy="4575175"/>
          </a:xfrm>
        </p:spPr>
        <p:txBody>
          <a:bodyPr>
            <a:noAutofit/>
          </a:bodyPr>
          <a:lstStyle/>
          <a:p>
            <a:pPr marL="0" indent="0">
              <a:buNone/>
            </a:pPr>
            <a:r>
              <a:rPr lang="en-GB" sz="2200" dirty="0"/>
              <a:t>There are a number of reasons why being a police officer is preferable to other professions. The first is that the job of a policeman is a very secure one. Austria will always need law enforcement officers because people will always break the law. Furthermore, as an employee of the state, police officers usually need not fear losing their jobs unless they have done something seriously wrong. </a:t>
            </a:r>
          </a:p>
          <a:p>
            <a:pPr marL="0" indent="0">
              <a:buNone/>
            </a:pPr>
            <a:r>
              <a:rPr lang="en-GB" sz="2200" dirty="0"/>
              <a:t>A further reason why it is desirable to be a police officer is that it is a very rewarding job. When crimes or accidents occur, a police officer is there to assist victims or injured persons who need help. </a:t>
            </a:r>
          </a:p>
          <a:p>
            <a:pPr marL="0" indent="0">
              <a:buNone/>
            </a:pPr>
            <a:r>
              <a:rPr lang="en-GB" sz="2200" dirty="0"/>
              <a:t>Finally, this job offers a great amount of variety. Unlike typical desk jobs, a police officer works outdoors as well as indoors, and his duties vary from writing reports to patrolling to testifying in court. For all these reasons, being a police officer is considered to be one of the best jobs that exist. </a:t>
            </a:r>
            <a:endParaRPr lang="en-AT" sz="2200" dirty="0"/>
          </a:p>
          <a:p>
            <a:pPr marL="0" indent="0">
              <a:buNone/>
            </a:pPr>
            <a:r>
              <a:rPr lang="en-GB" sz="2200" b="1" dirty="0"/>
              <a:t>=&gt; The above is similar to paragraph structure in German, but it is not correct paragraph structure in English. See the following slide for what a paragraph should look like.</a:t>
            </a:r>
            <a:endParaRPr lang="de-DE" sz="2200" b="1" dirty="0"/>
          </a:p>
        </p:txBody>
      </p:sp>
    </p:spTree>
    <p:extLst>
      <p:ext uri="{BB962C8B-B14F-4D97-AF65-F5344CB8AC3E}">
        <p14:creationId xmlns:p14="http://schemas.microsoft.com/office/powerpoint/2010/main" val="1453512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en-GB" dirty="0"/>
              <a:t>Paragraph structure - Correct</a:t>
            </a:r>
          </a:p>
        </p:txBody>
      </p:sp>
      <p:sp>
        <p:nvSpPr>
          <p:cNvPr id="7" name="Inhaltsplatzhalter 6"/>
          <p:cNvSpPr>
            <a:spLocks noGrp="1"/>
          </p:cNvSpPr>
          <p:nvPr>
            <p:ph idx="1"/>
          </p:nvPr>
        </p:nvSpPr>
        <p:spPr>
          <a:xfrm>
            <a:off x="838200" y="1825625"/>
            <a:ext cx="10515600" cy="4575175"/>
          </a:xfrm>
        </p:spPr>
        <p:txBody>
          <a:bodyPr>
            <a:noAutofit/>
          </a:bodyPr>
          <a:lstStyle/>
          <a:p>
            <a:pPr marL="0" indent="0">
              <a:buNone/>
            </a:pPr>
            <a:r>
              <a:rPr lang="en-GB" sz="2400" dirty="0"/>
              <a:t>There are a number of reasons why being a police officer is preferable to other professions. The first is that the job of a policeman is a very secure one. Austria will always need law enforcement officers because people will always break the law. Furthermore, as an employee of the state, police officers usually need not fear losing their jobs unless they have done something seriously wrong. Another reason why it is desirable to be a police officer is that it is a very rewarding job. When crimes or accidents occur, a police officer is there to assist victims or injured persons who need help. Finally, this job offers a great amount of variety. Unlike typical desk jobs, a police officer works outdoors as well as indoors, and his duties vary from writing reports to patrolling to testifying in court. For all these reasons, I consider being a police officer to be one of the best jobs that exist. </a:t>
            </a:r>
            <a:endParaRPr lang="en-AT" sz="2400" dirty="0"/>
          </a:p>
          <a:p>
            <a:pPr marL="0" indent="0">
              <a:buNone/>
            </a:pPr>
            <a:r>
              <a:rPr lang="en-GB" sz="2400" b="1" dirty="0"/>
              <a:t>=&gt; English paragraphs tend to be longer than in German. We do not start each new idea on a new line: instead all the sentences connected with the issue explained in the topic sentence are blocked together.</a:t>
            </a:r>
            <a:endParaRPr lang="de-DE" sz="2400" b="1" dirty="0"/>
          </a:p>
        </p:txBody>
      </p:sp>
    </p:spTree>
    <p:extLst>
      <p:ext uri="{BB962C8B-B14F-4D97-AF65-F5344CB8AC3E}">
        <p14:creationId xmlns:p14="http://schemas.microsoft.com/office/powerpoint/2010/main" val="3639475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en-GB" dirty="0"/>
              <a:t>Topic sentences</a:t>
            </a:r>
          </a:p>
        </p:txBody>
      </p:sp>
      <p:sp>
        <p:nvSpPr>
          <p:cNvPr id="7" name="Inhaltsplatzhalter 6"/>
          <p:cNvSpPr>
            <a:spLocks noGrp="1"/>
          </p:cNvSpPr>
          <p:nvPr>
            <p:ph idx="1"/>
          </p:nvPr>
        </p:nvSpPr>
        <p:spPr>
          <a:xfrm>
            <a:off x="838200" y="1825625"/>
            <a:ext cx="10515600" cy="4575175"/>
          </a:xfrm>
        </p:spPr>
        <p:txBody>
          <a:bodyPr>
            <a:normAutofit/>
          </a:bodyPr>
          <a:lstStyle/>
          <a:p>
            <a:pPr marL="0" indent="0" algn="ctr" eaLnBrk="1" hangingPunct="1">
              <a:lnSpc>
                <a:spcPct val="80000"/>
              </a:lnSpc>
              <a:buNone/>
            </a:pPr>
            <a:r>
              <a:rPr lang="en-US" b="1" dirty="0">
                <a:solidFill>
                  <a:srgbClr val="FF0000"/>
                </a:solidFill>
              </a:rPr>
              <a:t>The topic sentence should be as general as possible. </a:t>
            </a:r>
          </a:p>
          <a:p>
            <a:pPr marL="0" indent="0" algn="ctr" eaLnBrk="1" hangingPunct="1">
              <a:lnSpc>
                <a:spcPct val="80000"/>
              </a:lnSpc>
              <a:buNone/>
            </a:pPr>
            <a:r>
              <a:rPr lang="en-US" b="1" dirty="0">
                <a:solidFill>
                  <a:srgbClr val="FF0000"/>
                </a:solidFill>
              </a:rPr>
              <a:t>Do NOT include any of your major arguments in your topic sentence. Save these for the following sentences.</a:t>
            </a:r>
          </a:p>
          <a:p>
            <a:pPr marL="0" indent="0" algn="ctr" eaLnBrk="1" hangingPunct="1">
              <a:lnSpc>
                <a:spcPct val="80000"/>
              </a:lnSpc>
              <a:buNone/>
            </a:pPr>
            <a:endParaRPr lang="en-US" b="1" dirty="0">
              <a:solidFill>
                <a:srgbClr val="FF0000"/>
              </a:solidFill>
            </a:endParaRPr>
          </a:p>
          <a:p>
            <a:pPr marL="457200" indent="-457200" eaLnBrk="1" hangingPunct="1">
              <a:lnSpc>
                <a:spcPct val="80000"/>
              </a:lnSpc>
              <a:buAutoNum type="arabicPeriod"/>
            </a:pPr>
            <a:r>
              <a:rPr lang="en-US" dirty="0"/>
              <a:t>There are three duties which are essential to the work of a police officer. First of all, ………… Moreover, ……….. Finally, ………..</a:t>
            </a:r>
          </a:p>
          <a:p>
            <a:pPr marL="457200" indent="-457200" eaLnBrk="1" hangingPunct="1">
              <a:lnSpc>
                <a:spcPct val="80000"/>
              </a:lnSpc>
              <a:buAutoNum type="arabicPeriod"/>
            </a:pPr>
            <a:r>
              <a:rPr lang="en-US" dirty="0"/>
              <a:t>Nowadays the internet has become a tool which is commonly used by criminals to commit cyber-crime.</a:t>
            </a:r>
          </a:p>
          <a:p>
            <a:pPr marL="457200" indent="-457200" eaLnBrk="1" hangingPunct="1">
              <a:lnSpc>
                <a:spcPct val="80000"/>
              </a:lnSpc>
              <a:buAutoNum type="arabicPeriod"/>
            </a:pPr>
            <a:r>
              <a:rPr lang="en-US"/>
              <a:t>Although it is challenging task to identify measures which could deter young people from breaking the law, there is one measure which stands out as more effective than others.</a:t>
            </a:r>
          </a:p>
          <a:p>
            <a:pPr marL="0" indent="0" algn="ctr" eaLnBrk="1" hangingPunct="1">
              <a:lnSpc>
                <a:spcPct val="80000"/>
              </a:lnSpc>
              <a:buNone/>
            </a:pPr>
            <a:endParaRPr lang="en-US"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 calcmode="lin" valueType="num">
                                      <p:cBhvr additive="base">
                                        <p:cTn id="1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4" end="4"/>
                                            </p:txEl>
                                          </p:spTgt>
                                        </p:tgtEl>
                                        <p:attrNameLst>
                                          <p:attrName>style.visibility</p:attrName>
                                        </p:attrNameLst>
                                      </p:cBhvr>
                                      <p:to>
                                        <p:strVal val="visible"/>
                                      </p:to>
                                    </p:set>
                                    <p:anim calcmode="lin" valueType="num">
                                      <p:cBhvr additive="base">
                                        <p:cTn id="25"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5" end="5"/>
                                            </p:txEl>
                                          </p:spTgt>
                                        </p:tgtEl>
                                        <p:attrNameLst>
                                          <p:attrName>style.visibility</p:attrName>
                                        </p:attrNameLst>
                                      </p:cBhvr>
                                      <p:to>
                                        <p:strVal val="visible"/>
                                      </p:to>
                                    </p:set>
                                    <p:anim calcmode="lin" valueType="num">
                                      <p:cBhvr additive="base">
                                        <p:cTn id="31"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en-GB" dirty="0"/>
              <a:t>Linking words – Ordering arguments</a:t>
            </a:r>
          </a:p>
        </p:txBody>
      </p:sp>
      <p:sp>
        <p:nvSpPr>
          <p:cNvPr id="7" name="Inhaltsplatzhalter 6"/>
          <p:cNvSpPr>
            <a:spLocks noGrp="1"/>
          </p:cNvSpPr>
          <p:nvPr>
            <p:ph idx="1"/>
          </p:nvPr>
        </p:nvSpPr>
        <p:spPr>
          <a:xfrm>
            <a:off x="838200" y="1825625"/>
            <a:ext cx="10515600" cy="4575175"/>
          </a:xfrm>
        </p:spPr>
        <p:txBody>
          <a:bodyPr>
            <a:normAutofit/>
          </a:bodyPr>
          <a:lstStyle/>
          <a:p>
            <a:pPr marL="571500" indent="-514350" eaLnBrk="1" hangingPunct="1"/>
            <a:r>
              <a:rPr lang="en-GB" altLang="de-DE" b="1" i="1" dirty="0">
                <a:solidFill>
                  <a:srgbClr val="0070C0"/>
                </a:solidFill>
              </a:rPr>
              <a:t>To introduce the first argument:</a:t>
            </a:r>
            <a:r>
              <a:rPr lang="en-GB" altLang="de-DE" b="1" dirty="0">
                <a:solidFill>
                  <a:srgbClr val="0070C0"/>
                </a:solidFill>
              </a:rPr>
              <a:t> </a:t>
            </a:r>
            <a:r>
              <a:rPr lang="en-GB" altLang="de-DE" b="1" dirty="0"/>
              <a:t>Firstly, First of all, To begin with, to start with, First and foremost</a:t>
            </a:r>
          </a:p>
          <a:p>
            <a:pPr marL="571500" indent="-514350" eaLnBrk="1" hangingPunct="1"/>
            <a:r>
              <a:rPr lang="en-GB" altLang="de-DE" b="1" i="1" dirty="0">
                <a:solidFill>
                  <a:srgbClr val="0070C0"/>
                </a:solidFill>
              </a:rPr>
              <a:t>To introduce the second, third, fourth, etc. argument:</a:t>
            </a:r>
            <a:r>
              <a:rPr lang="en-GB" altLang="de-DE" b="1" i="1" dirty="0"/>
              <a:t> </a:t>
            </a:r>
            <a:r>
              <a:rPr lang="en-GB" altLang="de-DE" b="1" dirty="0"/>
              <a:t>Secondly, Thirdly, Moreover, Furthermore, In addition (to this), Additionally, A further/Additional …….. (e.g. reason/advantage)</a:t>
            </a:r>
          </a:p>
          <a:p>
            <a:pPr marL="571500" indent="-514350" eaLnBrk="1" hangingPunct="1"/>
            <a:r>
              <a:rPr lang="en-GB" altLang="de-DE" b="1" i="1" dirty="0">
                <a:solidFill>
                  <a:srgbClr val="0070C0"/>
                </a:solidFill>
              </a:rPr>
              <a:t>To introduce the last argument:</a:t>
            </a:r>
            <a:r>
              <a:rPr lang="en-GB" altLang="de-DE" b="1" dirty="0"/>
              <a:t> Finally, Last but not least</a:t>
            </a:r>
          </a:p>
          <a:p>
            <a:pPr marL="571500" indent="-514350" eaLnBrk="1" hangingPunct="1"/>
            <a:r>
              <a:rPr lang="en-GB" altLang="de-DE" b="1" i="1" dirty="0">
                <a:solidFill>
                  <a:srgbClr val="0070C0"/>
                </a:solidFill>
              </a:rPr>
              <a:t>To introduce the concluding sentence:</a:t>
            </a:r>
            <a:r>
              <a:rPr lang="en-GB" altLang="de-DE" b="1" dirty="0"/>
              <a:t> To conclude, In conclusion, All in all, For all these reasons</a:t>
            </a:r>
          </a:p>
          <a:p>
            <a:pPr marL="57150" indent="0" eaLnBrk="1" hangingPunct="1">
              <a:buNone/>
            </a:pPr>
            <a:endParaRPr lang="en-GB" altLang="de-DE" b="1" dirty="0"/>
          </a:p>
          <a:p>
            <a:pPr marL="0" indent="0" eaLnBrk="1" hangingPunct="1">
              <a:lnSpc>
                <a:spcPct val="80000"/>
              </a:lnSpc>
              <a:buNone/>
            </a:pPr>
            <a:endParaRPr lang="en-US" b="1" dirty="0">
              <a:solidFill>
                <a:srgbClr val="FF0000"/>
              </a:solidFill>
            </a:endParaRPr>
          </a:p>
        </p:txBody>
      </p:sp>
    </p:spTree>
    <p:extLst>
      <p:ext uri="{BB962C8B-B14F-4D97-AF65-F5344CB8AC3E}">
        <p14:creationId xmlns:p14="http://schemas.microsoft.com/office/powerpoint/2010/main" val="951281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en-GB" dirty="0"/>
              <a:t>Linking words – Contrasting ideas</a:t>
            </a:r>
          </a:p>
        </p:txBody>
      </p:sp>
      <p:sp>
        <p:nvSpPr>
          <p:cNvPr id="7" name="Inhaltsplatzhalter 6"/>
          <p:cNvSpPr>
            <a:spLocks noGrp="1"/>
          </p:cNvSpPr>
          <p:nvPr>
            <p:ph idx="1"/>
          </p:nvPr>
        </p:nvSpPr>
        <p:spPr>
          <a:xfrm>
            <a:off x="838200" y="1825625"/>
            <a:ext cx="10515600" cy="4575175"/>
          </a:xfrm>
        </p:spPr>
        <p:txBody>
          <a:bodyPr>
            <a:normAutofit/>
          </a:bodyPr>
          <a:lstStyle/>
          <a:p>
            <a:pPr marL="571500" indent="-514350" eaLnBrk="1" hangingPunct="1"/>
            <a:r>
              <a:rPr lang="en-GB" altLang="de-DE" sz="2700" b="1" i="1" dirty="0">
                <a:solidFill>
                  <a:srgbClr val="0070C0"/>
                </a:solidFill>
              </a:rPr>
              <a:t>Try to avoid “but” in writing and instead use:</a:t>
            </a:r>
            <a:r>
              <a:rPr lang="en-GB" altLang="de-DE" sz="2700" b="1" dirty="0">
                <a:solidFill>
                  <a:srgbClr val="0070C0"/>
                </a:solidFill>
              </a:rPr>
              <a:t> </a:t>
            </a:r>
            <a:r>
              <a:rPr lang="en-GB" altLang="de-DE" sz="2700" b="1" dirty="0"/>
              <a:t>However, (</a:t>
            </a:r>
            <a:r>
              <a:rPr lang="en-GB" altLang="de-DE" sz="2700" b="1" i="1" dirty="0"/>
              <a:t>followed by a comma</a:t>
            </a:r>
            <a:r>
              <a:rPr lang="en-GB" altLang="de-DE" sz="2700" b="1" dirty="0"/>
              <a:t>), Nevertheless (</a:t>
            </a:r>
            <a:r>
              <a:rPr lang="en-GB" altLang="de-DE" sz="2700" b="1" i="1" dirty="0"/>
              <a:t>without a comma</a:t>
            </a:r>
            <a:r>
              <a:rPr lang="en-GB" altLang="de-DE" sz="2700" b="1" dirty="0"/>
              <a:t>), Yet (</a:t>
            </a:r>
            <a:r>
              <a:rPr lang="en-GB" altLang="de-DE" sz="2700" b="1" i="1" dirty="0"/>
              <a:t>without a comma</a:t>
            </a:r>
            <a:r>
              <a:rPr lang="en-GB" altLang="de-DE" sz="2700" b="1" dirty="0"/>
              <a:t>) </a:t>
            </a:r>
          </a:p>
          <a:p>
            <a:pPr marL="538163" indent="0" eaLnBrk="1" hangingPunct="1">
              <a:buNone/>
            </a:pPr>
            <a:r>
              <a:rPr lang="en-GB" altLang="de-DE" sz="2700" b="1" dirty="0"/>
              <a:t>The pay is good. However, sometimes the hours are irregular.</a:t>
            </a:r>
          </a:p>
          <a:p>
            <a:pPr marL="571500" indent="-514350" eaLnBrk="1" hangingPunct="1"/>
            <a:r>
              <a:rPr lang="en-GB" altLang="de-DE" sz="2700" b="1" i="1" dirty="0">
                <a:solidFill>
                  <a:srgbClr val="0070C0"/>
                </a:solidFill>
              </a:rPr>
              <a:t>Or join the two sentences into one using the following linkers:</a:t>
            </a:r>
            <a:r>
              <a:rPr lang="en-GB" altLang="de-DE" sz="2700" b="1" i="1" dirty="0"/>
              <a:t> </a:t>
            </a:r>
            <a:r>
              <a:rPr lang="en-GB" altLang="de-DE" sz="2700" b="1" dirty="0"/>
              <a:t>Although, Even though</a:t>
            </a:r>
          </a:p>
          <a:p>
            <a:pPr marL="538163" indent="0" eaLnBrk="1" hangingPunct="1">
              <a:buNone/>
            </a:pPr>
            <a:r>
              <a:rPr lang="en-GB" altLang="de-DE" sz="2700" b="1" dirty="0"/>
              <a:t>Although the hours are sometimes irregular, the pay is good.</a:t>
            </a:r>
          </a:p>
          <a:p>
            <a:pPr marL="571500" indent="-514350" eaLnBrk="1" hangingPunct="1"/>
            <a:r>
              <a:rPr lang="en-GB" altLang="de-DE" sz="2700" b="1" i="1" dirty="0">
                <a:solidFill>
                  <a:srgbClr val="0070C0"/>
                </a:solidFill>
              </a:rPr>
              <a:t>Or rephrase by using the following linkers followed by a noun or a gerund (-</a:t>
            </a:r>
            <a:r>
              <a:rPr lang="en-GB" altLang="de-DE" sz="2700" b="1" i="1" dirty="0" err="1">
                <a:solidFill>
                  <a:srgbClr val="0070C0"/>
                </a:solidFill>
              </a:rPr>
              <a:t>ing</a:t>
            </a:r>
            <a:r>
              <a:rPr lang="en-GB" altLang="de-DE" sz="2700" b="1" i="1" dirty="0">
                <a:solidFill>
                  <a:srgbClr val="0070C0"/>
                </a:solidFill>
              </a:rPr>
              <a:t> form):</a:t>
            </a:r>
            <a:r>
              <a:rPr lang="en-GB" altLang="de-DE" sz="2700" b="1" dirty="0"/>
              <a:t> In spite of, Despite</a:t>
            </a:r>
          </a:p>
          <a:p>
            <a:pPr marL="538163" indent="0" eaLnBrk="1" hangingPunct="1">
              <a:buNone/>
            </a:pPr>
            <a:r>
              <a:rPr lang="en-GB" altLang="de-DE" sz="2700" b="1" dirty="0"/>
              <a:t>In spite of / Despite the irregular hours, the pay is good.</a:t>
            </a:r>
          </a:p>
          <a:p>
            <a:pPr marL="538163" indent="0" eaLnBrk="1" hangingPunct="1">
              <a:buNone/>
            </a:pPr>
            <a:r>
              <a:rPr lang="en-GB" altLang="de-DE" sz="2700" b="1" dirty="0"/>
              <a:t>In spite of / Despite the hours being irregular, the pay is good</a:t>
            </a:r>
          </a:p>
          <a:p>
            <a:pPr marL="0" indent="0" eaLnBrk="1" hangingPunct="1">
              <a:lnSpc>
                <a:spcPct val="80000"/>
              </a:lnSpc>
              <a:buNone/>
            </a:pPr>
            <a:endParaRPr lang="en-US" b="1" dirty="0">
              <a:solidFill>
                <a:srgbClr val="FF0000"/>
              </a:solidFill>
            </a:endParaRPr>
          </a:p>
        </p:txBody>
      </p:sp>
    </p:spTree>
    <p:extLst>
      <p:ext uri="{BB962C8B-B14F-4D97-AF65-F5344CB8AC3E}">
        <p14:creationId xmlns:p14="http://schemas.microsoft.com/office/powerpoint/2010/main" val="2017820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 calcmode="lin" valueType="num">
                                      <p:cBhvr additive="base">
                                        <p:cTn id="3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7">
                                            <p:txEl>
                                              <p:pRg st="6" end="6"/>
                                            </p:txEl>
                                          </p:spTgt>
                                        </p:tgtEl>
                                        <p:attrNameLst>
                                          <p:attrName>style.visibility</p:attrName>
                                        </p:attrNameLst>
                                      </p:cBhvr>
                                      <p:to>
                                        <p:strVal val="visible"/>
                                      </p:to>
                                    </p:set>
                                    <p:anim calcmode="lin" valueType="num">
                                      <p:cBhvr additive="base">
                                        <p:cTn id="43"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en-GB" dirty="0"/>
              <a:t>Linking words – Giving reasons</a:t>
            </a:r>
          </a:p>
        </p:txBody>
      </p:sp>
      <p:sp>
        <p:nvSpPr>
          <p:cNvPr id="7" name="Inhaltsplatzhalter 6"/>
          <p:cNvSpPr>
            <a:spLocks noGrp="1"/>
          </p:cNvSpPr>
          <p:nvPr>
            <p:ph idx="1"/>
          </p:nvPr>
        </p:nvSpPr>
        <p:spPr>
          <a:xfrm>
            <a:off x="838200" y="1825625"/>
            <a:ext cx="10515600" cy="4575175"/>
          </a:xfrm>
        </p:spPr>
        <p:txBody>
          <a:bodyPr>
            <a:normAutofit fontScale="85000" lnSpcReduction="20000"/>
          </a:bodyPr>
          <a:lstStyle/>
          <a:p>
            <a:pPr marL="538163" indent="-358775" eaLnBrk="1" hangingPunct="1"/>
            <a:r>
              <a:rPr lang="en-GB" altLang="de-DE" b="1" i="1" dirty="0">
                <a:solidFill>
                  <a:srgbClr val="0070C0"/>
                </a:solidFill>
              </a:rPr>
              <a:t>Try to avoid “because” in writing and instead use:</a:t>
            </a:r>
            <a:r>
              <a:rPr lang="en-GB" altLang="de-DE" b="1" dirty="0">
                <a:solidFill>
                  <a:srgbClr val="0070C0"/>
                </a:solidFill>
              </a:rPr>
              <a:t> </a:t>
            </a:r>
            <a:r>
              <a:rPr lang="en-GB" altLang="de-DE" b="1" dirty="0"/>
              <a:t>as, since, due to the fact that </a:t>
            </a:r>
          </a:p>
          <a:p>
            <a:pPr marL="538163" indent="-358775" eaLnBrk="1" hangingPunct="1">
              <a:buNone/>
            </a:pPr>
            <a:r>
              <a:rPr lang="en-GB" altLang="de-DE" b="1" dirty="0"/>
              <a:t>	He could not sleep due to the fact that / as / since there was a lot of noise.</a:t>
            </a:r>
          </a:p>
          <a:p>
            <a:pPr marL="538163" indent="-358775" eaLnBrk="1" hangingPunct="1"/>
            <a:r>
              <a:rPr lang="en-GB" altLang="de-DE" b="1" i="1" dirty="0">
                <a:solidFill>
                  <a:srgbClr val="0070C0"/>
                </a:solidFill>
              </a:rPr>
              <a:t>Or rephrase as two sentences by using the following linkers:</a:t>
            </a:r>
            <a:r>
              <a:rPr lang="en-GB" altLang="de-DE" b="1" i="1" dirty="0"/>
              <a:t> </a:t>
            </a:r>
            <a:r>
              <a:rPr lang="en-GB" altLang="de-DE" b="1" dirty="0"/>
              <a:t>Therefore, As a result, As a consequence, Consequently, For this reason, Thus</a:t>
            </a:r>
          </a:p>
          <a:p>
            <a:pPr marL="538163" indent="-358775" eaLnBrk="1" hangingPunct="1">
              <a:buNone/>
            </a:pPr>
            <a:r>
              <a:rPr lang="en-GB" altLang="de-DE" b="1" dirty="0"/>
              <a:t>	There was a lot of noise. For this reason, he could not sleep.</a:t>
            </a:r>
          </a:p>
          <a:p>
            <a:pPr marL="538163" indent="-358775" eaLnBrk="1" hangingPunct="1">
              <a:buNone/>
            </a:pPr>
            <a:r>
              <a:rPr lang="en-GB" altLang="de-DE" b="1" dirty="0"/>
              <a:t>	NOTE: when speaking, “so” or “this is the reason why” would be used instead, but these phrases should be avoided in writing.</a:t>
            </a:r>
          </a:p>
          <a:p>
            <a:pPr marL="538163" indent="-358775" eaLnBrk="1" hangingPunct="1"/>
            <a:r>
              <a:rPr lang="en-GB" altLang="de-DE" b="1" i="1" dirty="0">
                <a:solidFill>
                  <a:srgbClr val="0070C0"/>
                </a:solidFill>
              </a:rPr>
              <a:t>Or use one of the following linkers followed by a noun:</a:t>
            </a:r>
            <a:r>
              <a:rPr lang="en-GB" altLang="de-DE" b="1" dirty="0"/>
              <a:t> owing to, due to, on account of, as a result of</a:t>
            </a:r>
          </a:p>
          <a:p>
            <a:pPr marL="538163" indent="-358775" eaLnBrk="1" hangingPunct="1">
              <a:buNone/>
            </a:pPr>
            <a:r>
              <a:rPr lang="en-GB" altLang="de-DE" b="1" dirty="0"/>
              <a:t>	On account of the noise, he could not sleep.</a:t>
            </a:r>
          </a:p>
          <a:p>
            <a:pPr marL="538163" indent="-358775" eaLnBrk="1" hangingPunct="1">
              <a:lnSpc>
                <a:spcPct val="80000"/>
              </a:lnSpc>
              <a:buNone/>
            </a:pPr>
            <a:r>
              <a:rPr lang="en-GB" altLang="de-DE" b="1" dirty="0"/>
              <a:t>	NOTE: when speaking, “because of ” would be used instead, but this should be avoided in writing.</a:t>
            </a:r>
          </a:p>
          <a:p>
            <a:pPr marL="0" indent="0" eaLnBrk="1" hangingPunct="1">
              <a:lnSpc>
                <a:spcPct val="80000"/>
              </a:lnSpc>
              <a:buNone/>
            </a:pPr>
            <a:endParaRPr lang="en-US" b="1" dirty="0">
              <a:solidFill>
                <a:srgbClr val="FF0000"/>
              </a:solidFill>
            </a:endParaRPr>
          </a:p>
        </p:txBody>
      </p:sp>
    </p:spTree>
    <p:extLst>
      <p:ext uri="{BB962C8B-B14F-4D97-AF65-F5344CB8AC3E}">
        <p14:creationId xmlns:p14="http://schemas.microsoft.com/office/powerpoint/2010/main" val="3314641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 calcmode="lin" valueType="num">
                                      <p:cBhvr additive="base">
                                        <p:cTn id="3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7">
                                            <p:txEl>
                                              <p:pRg st="6" end="6"/>
                                            </p:txEl>
                                          </p:spTgt>
                                        </p:tgtEl>
                                        <p:attrNameLst>
                                          <p:attrName>style.visibility</p:attrName>
                                        </p:attrNameLst>
                                      </p:cBhvr>
                                      <p:to>
                                        <p:strVal val="visible"/>
                                      </p:to>
                                    </p:set>
                                    <p:anim calcmode="lin" valueType="num">
                                      <p:cBhvr additive="base">
                                        <p:cTn id="43"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7">
                                            <p:txEl>
                                              <p:pRg st="7" end="7"/>
                                            </p:txEl>
                                          </p:spTgt>
                                        </p:tgtEl>
                                        <p:attrNameLst>
                                          <p:attrName>style.visibility</p:attrName>
                                        </p:attrNameLst>
                                      </p:cBhvr>
                                      <p:to>
                                        <p:strVal val="visible"/>
                                      </p:to>
                                    </p:set>
                                    <p:anim calcmode="lin" valueType="num">
                                      <p:cBhvr additive="base">
                                        <p:cTn id="49"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en-GB" dirty="0"/>
              <a:t>Paragraph writing assignment</a:t>
            </a:r>
          </a:p>
        </p:txBody>
      </p:sp>
      <p:sp>
        <p:nvSpPr>
          <p:cNvPr id="7" name="Inhaltsplatzhalter 6"/>
          <p:cNvSpPr>
            <a:spLocks noGrp="1"/>
          </p:cNvSpPr>
          <p:nvPr>
            <p:ph idx="1"/>
          </p:nvPr>
        </p:nvSpPr>
        <p:spPr>
          <a:xfrm>
            <a:off x="838200" y="1825625"/>
            <a:ext cx="10515600" cy="4575175"/>
          </a:xfrm>
        </p:spPr>
        <p:txBody>
          <a:bodyPr>
            <a:noAutofit/>
          </a:bodyPr>
          <a:lstStyle/>
          <a:p>
            <a:pPr marL="447675" indent="-358775">
              <a:lnSpc>
                <a:spcPct val="150000"/>
              </a:lnSpc>
              <a:defRPr/>
            </a:pPr>
            <a:r>
              <a:rPr lang="en-US" sz="2000" b="1" dirty="0">
                <a:latin typeface="Calibri" panose="020F0502020204030204" pitchFamily="34" charset="0"/>
                <a:ea typeface="Verdana" panose="020B0604030504040204" pitchFamily="34" charset="0"/>
                <a:cs typeface="Calibri" panose="020F0502020204030204" pitchFamily="34" charset="0"/>
              </a:rPr>
              <a:t>Try your own paragraph on the following topic (</a:t>
            </a:r>
            <a:r>
              <a:rPr lang="en-US" sz="2000" b="1">
                <a:latin typeface="Calibri" panose="020F0502020204030204" pitchFamily="34" charset="0"/>
                <a:ea typeface="Verdana" panose="020B0604030504040204" pitchFamily="34" charset="0"/>
                <a:cs typeface="Calibri" panose="020F0502020204030204" pitchFamily="34" charset="0"/>
              </a:rPr>
              <a:t>150-180 words):</a:t>
            </a:r>
            <a:endParaRPr lang="en-US" sz="2000" b="1" dirty="0">
              <a:latin typeface="Calibri" panose="020F0502020204030204" pitchFamily="34" charset="0"/>
              <a:ea typeface="Verdana" panose="020B0604030504040204" pitchFamily="34" charset="0"/>
              <a:cs typeface="Calibri" panose="020F0502020204030204" pitchFamily="34" charset="0"/>
            </a:endParaRPr>
          </a:p>
          <a:p>
            <a:pPr marL="0" indent="0">
              <a:lnSpc>
                <a:spcPct val="150000"/>
              </a:lnSpc>
              <a:buNone/>
              <a:defRPr/>
            </a:pPr>
            <a:r>
              <a:rPr lang="en-US" sz="2000" b="1" i="1" dirty="0">
                <a:solidFill>
                  <a:srgbClr val="C00000"/>
                </a:solidFill>
                <a:latin typeface="Calibri" panose="020F0502020204030204" pitchFamily="34" charset="0"/>
                <a:ea typeface="Verdana" panose="020B0604030504040204" pitchFamily="34" charset="0"/>
                <a:cs typeface="Calibri" panose="020F0502020204030204" pitchFamily="34" charset="0"/>
              </a:rPr>
              <a:t>	</a:t>
            </a:r>
            <a:r>
              <a:rPr lang="en-US" sz="2000" b="1" i="1" dirty="0">
                <a:solidFill>
                  <a:srgbClr val="FF0000"/>
                </a:solidFill>
                <a:latin typeface="Calibri" panose="020F0502020204030204" pitchFamily="34" charset="0"/>
                <a:ea typeface="Verdana" panose="020B0604030504040204" pitchFamily="34" charset="0"/>
                <a:cs typeface="Calibri" panose="020F0502020204030204" pitchFamily="34" charset="0"/>
              </a:rPr>
              <a:t>How can the police help to prevent cybercrime?</a:t>
            </a:r>
          </a:p>
          <a:p>
            <a:pPr marL="109537" indent="0">
              <a:lnSpc>
                <a:spcPct val="150000"/>
              </a:lnSpc>
              <a:buFont typeface="Wingdings 3" panose="05040102010807070707" pitchFamily="18" charset="2"/>
              <a:buNone/>
              <a:defRPr/>
            </a:pPr>
            <a:r>
              <a:rPr lang="en-GB" sz="2000" b="1" dirty="0">
                <a:latin typeface="Calibri" panose="020F0502020204030204" pitchFamily="34" charset="0"/>
                <a:ea typeface="Verdana" panose="020B0604030504040204" pitchFamily="34" charset="0"/>
                <a:cs typeface="Calibri" panose="020F0502020204030204" pitchFamily="34" charset="0"/>
              </a:rPr>
              <a:t>Use the template on the next slide to write a plan before you start writing the paragraph!</a:t>
            </a:r>
          </a:p>
          <a:p>
            <a:pPr marL="452437" indent="-342900">
              <a:lnSpc>
                <a:spcPct val="150000"/>
              </a:lnSpc>
              <a:defRPr/>
            </a:pPr>
            <a:r>
              <a:rPr lang="en-GB" sz="2000" b="1" dirty="0">
                <a:latin typeface="Calibri" panose="020F0502020204030204" pitchFamily="34" charset="0"/>
                <a:ea typeface="Verdana" panose="020B0604030504040204" pitchFamily="34" charset="0"/>
                <a:cs typeface="Calibri" panose="020F0502020204030204" pitchFamily="34" charset="0"/>
              </a:rPr>
              <a:t>Please note that the focus is on quality rather than quantity. In the exam you will also be limited in terms of time to write a paragraph =&gt; learn to plan carefully and limit yourself to three or four main ideas. </a:t>
            </a:r>
          </a:p>
          <a:p>
            <a:pPr marL="452437" indent="-342900">
              <a:lnSpc>
                <a:spcPct val="150000"/>
              </a:lnSpc>
              <a:defRPr/>
            </a:pPr>
            <a:r>
              <a:rPr lang="en-GB" sz="2000" b="1" dirty="0">
                <a:latin typeface="Calibri" panose="020F0502020204030204" pitchFamily="34" charset="0"/>
                <a:ea typeface="Verdana" panose="020B0604030504040204" pitchFamily="34" charset="0"/>
                <a:cs typeface="Calibri" panose="020F0502020204030204" pitchFamily="34" charset="0"/>
              </a:rPr>
              <a:t>Upload your work in a Word file on Moodle by 23:55 on Tuesday 1</a:t>
            </a:r>
            <a:r>
              <a:rPr lang="en-GB" sz="2000" b="1" baseline="30000" dirty="0">
                <a:latin typeface="Calibri" panose="020F0502020204030204" pitchFamily="34" charset="0"/>
                <a:ea typeface="Verdana" panose="020B0604030504040204" pitchFamily="34" charset="0"/>
                <a:cs typeface="Calibri" panose="020F0502020204030204" pitchFamily="34" charset="0"/>
              </a:rPr>
              <a:t>st</a:t>
            </a:r>
            <a:r>
              <a:rPr lang="en-GB" sz="2000" b="1" dirty="0">
                <a:latin typeface="Calibri" panose="020F0502020204030204" pitchFamily="34" charset="0"/>
                <a:ea typeface="Verdana" panose="020B0604030504040204" pitchFamily="34" charset="0"/>
                <a:cs typeface="Calibri" panose="020F0502020204030204" pitchFamily="34" charset="0"/>
              </a:rPr>
              <a:t> May. Please use double-line spacing and include your name on your submission.</a:t>
            </a:r>
            <a:endParaRPr lang="de-AT" sz="2000" b="1" dirty="0">
              <a:latin typeface="Calibri" panose="020F0502020204030204" pitchFamily="34" charset="0"/>
              <a:ea typeface="Verdana" panose="020B0604030504040204" pitchFamily="34" charset="0"/>
              <a:cs typeface="Calibri" panose="020F0502020204030204" pitchFamily="34" charset="0"/>
            </a:endParaRPr>
          </a:p>
        </p:txBody>
      </p:sp>
    </p:spTree>
    <p:extLst>
      <p:ext uri="{BB962C8B-B14F-4D97-AF65-F5344CB8AC3E}">
        <p14:creationId xmlns:p14="http://schemas.microsoft.com/office/powerpoint/2010/main" val="1787046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 calcmode="lin" valueType="num">
                                      <p:cBhvr additive="base">
                                        <p:cTn id="1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 calcmode="lin" valueType="num">
                                      <p:cBhvr additive="base">
                                        <p:cTn id="1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anim calcmode="lin" valueType="num">
                                      <p:cBhvr additive="base">
                                        <p:cTn id="21"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 calcmode="lin" valueType="num">
                                      <p:cBhvr additive="base">
                                        <p:cTn id="27"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en-GB" dirty="0"/>
              <a:t>Paragraph writing - Template</a:t>
            </a:r>
          </a:p>
        </p:txBody>
      </p:sp>
      <p:sp>
        <p:nvSpPr>
          <p:cNvPr id="7" name="Inhaltsplatzhalter 6"/>
          <p:cNvSpPr>
            <a:spLocks noGrp="1"/>
          </p:cNvSpPr>
          <p:nvPr>
            <p:ph idx="1"/>
          </p:nvPr>
        </p:nvSpPr>
        <p:spPr>
          <a:xfrm>
            <a:off x="838200" y="1825625"/>
            <a:ext cx="10515600" cy="4575175"/>
          </a:xfrm>
        </p:spPr>
        <p:txBody>
          <a:bodyPr>
            <a:normAutofit/>
          </a:bodyPr>
          <a:lstStyle/>
          <a:p>
            <a:pPr eaLnBrk="1" hangingPunct="1">
              <a:lnSpc>
                <a:spcPct val="80000"/>
              </a:lnSpc>
            </a:pPr>
            <a:r>
              <a:rPr lang="en-US" b="1" dirty="0"/>
              <a:t>A general, introductory topic sentence</a:t>
            </a:r>
          </a:p>
          <a:p>
            <a:pPr eaLnBrk="1" hangingPunct="1">
              <a:lnSpc>
                <a:spcPct val="80000"/>
              </a:lnSpc>
            </a:pPr>
            <a:r>
              <a:rPr lang="en-US" b="1" dirty="0"/>
              <a:t>Main idea 1</a:t>
            </a:r>
          </a:p>
          <a:p>
            <a:pPr eaLnBrk="1" hangingPunct="1">
              <a:lnSpc>
                <a:spcPct val="80000"/>
              </a:lnSpc>
            </a:pPr>
            <a:r>
              <a:rPr lang="en-US" b="1" dirty="0"/>
              <a:t>Details for main idea 1</a:t>
            </a:r>
          </a:p>
          <a:p>
            <a:pPr eaLnBrk="1" hangingPunct="1">
              <a:lnSpc>
                <a:spcPct val="80000"/>
              </a:lnSpc>
            </a:pPr>
            <a:r>
              <a:rPr lang="en-US" b="1" dirty="0"/>
              <a:t>Main idea 2</a:t>
            </a:r>
          </a:p>
          <a:p>
            <a:pPr eaLnBrk="1" hangingPunct="1">
              <a:lnSpc>
                <a:spcPct val="80000"/>
              </a:lnSpc>
            </a:pPr>
            <a:r>
              <a:rPr lang="en-US" b="1" dirty="0"/>
              <a:t>Details for main idea 2</a:t>
            </a:r>
          </a:p>
          <a:p>
            <a:pPr eaLnBrk="1" hangingPunct="1">
              <a:lnSpc>
                <a:spcPct val="80000"/>
              </a:lnSpc>
            </a:pPr>
            <a:r>
              <a:rPr lang="en-US" b="1" dirty="0"/>
              <a:t>Main idea 3</a:t>
            </a:r>
          </a:p>
          <a:p>
            <a:pPr eaLnBrk="1" hangingPunct="1">
              <a:lnSpc>
                <a:spcPct val="80000"/>
              </a:lnSpc>
            </a:pPr>
            <a:r>
              <a:rPr lang="en-US" b="1" dirty="0"/>
              <a:t>Details for main idea 3</a:t>
            </a:r>
          </a:p>
          <a:p>
            <a:pPr eaLnBrk="1" hangingPunct="1">
              <a:lnSpc>
                <a:spcPct val="80000"/>
              </a:lnSpc>
            </a:pPr>
            <a:r>
              <a:rPr lang="en-US" b="1" dirty="0"/>
              <a:t>Concluding sentence</a:t>
            </a:r>
          </a:p>
          <a:p>
            <a:pPr eaLnBrk="1" hangingPunct="1">
              <a:lnSpc>
                <a:spcPct val="80000"/>
              </a:lnSpc>
            </a:pPr>
            <a:endParaRPr lang="en-US" b="1" dirty="0"/>
          </a:p>
          <a:p>
            <a:pPr eaLnBrk="1" hangingPunct="1">
              <a:lnSpc>
                <a:spcPct val="80000"/>
              </a:lnSpc>
            </a:pPr>
            <a:endParaRPr lang="en-US" b="1" dirty="0">
              <a:solidFill>
                <a:srgbClr val="FF0000"/>
              </a:solidFill>
            </a:endParaRPr>
          </a:p>
        </p:txBody>
      </p:sp>
    </p:spTree>
    <p:extLst>
      <p:ext uri="{BB962C8B-B14F-4D97-AF65-F5344CB8AC3E}">
        <p14:creationId xmlns:p14="http://schemas.microsoft.com/office/powerpoint/2010/main" val="874941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 calcmode="lin" valueType="num">
                                      <p:cBhvr additive="base">
                                        <p:cTn id="3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7">
                                            <p:txEl>
                                              <p:pRg st="6" end="6"/>
                                            </p:txEl>
                                          </p:spTgt>
                                        </p:tgtEl>
                                        <p:attrNameLst>
                                          <p:attrName>style.visibility</p:attrName>
                                        </p:attrNameLst>
                                      </p:cBhvr>
                                      <p:to>
                                        <p:strVal val="visible"/>
                                      </p:to>
                                    </p:set>
                                    <p:anim calcmode="lin" valueType="num">
                                      <p:cBhvr additive="base">
                                        <p:cTn id="43"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7">
                                            <p:txEl>
                                              <p:pRg st="7" end="7"/>
                                            </p:txEl>
                                          </p:spTgt>
                                        </p:tgtEl>
                                        <p:attrNameLst>
                                          <p:attrName>style.visibility</p:attrName>
                                        </p:attrNameLst>
                                      </p:cBhvr>
                                      <p:to>
                                        <p:strVal val="visible"/>
                                      </p:to>
                                    </p:set>
                                    <p:anim calcmode="lin" valueType="num">
                                      <p:cBhvr additive="base">
                                        <p:cTn id="49"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en-GB" dirty="0"/>
              <a:t>Paragraph writing</a:t>
            </a:r>
          </a:p>
        </p:txBody>
      </p:sp>
      <p:sp>
        <p:nvSpPr>
          <p:cNvPr id="7" name="Inhaltsplatzhalter 6"/>
          <p:cNvSpPr>
            <a:spLocks noGrp="1"/>
          </p:cNvSpPr>
          <p:nvPr>
            <p:ph idx="1"/>
          </p:nvPr>
        </p:nvSpPr>
        <p:spPr>
          <a:xfrm>
            <a:off x="838200" y="1825625"/>
            <a:ext cx="10515600" cy="4575175"/>
          </a:xfrm>
        </p:spPr>
        <p:txBody>
          <a:bodyPr>
            <a:normAutofit lnSpcReduction="10000"/>
          </a:bodyPr>
          <a:lstStyle/>
          <a:p>
            <a:pPr eaLnBrk="1" hangingPunct="1">
              <a:lnSpc>
                <a:spcPct val="80000"/>
              </a:lnSpc>
            </a:pPr>
            <a:r>
              <a:rPr lang="en-US" b="1" dirty="0"/>
              <a:t>Start off with a </a:t>
            </a:r>
            <a:r>
              <a:rPr lang="en-US" b="1" dirty="0">
                <a:solidFill>
                  <a:srgbClr val="FF0000"/>
                </a:solidFill>
              </a:rPr>
              <a:t>topic sentence </a:t>
            </a:r>
            <a:r>
              <a:rPr lang="en-US" b="1" dirty="0"/>
              <a:t>which should be as general as possible. Do NOT include any of your major arguments in your topic sentence. Save these for the following sentences.</a:t>
            </a:r>
          </a:p>
          <a:p>
            <a:pPr eaLnBrk="1" hangingPunct="1">
              <a:lnSpc>
                <a:spcPct val="80000"/>
              </a:lnSpc>
            </a:pPr>
            <a:r>
              <a:rPr lang="en-US" b="1" dirty="0"/>
              <a:t>Follow on with three or four </a:t>
            </a:r>
            <a:r>
              <a:rPr lang="en-US" b="1" dirty="0">
                <a:solidFill>
                  <a:srgbClr val="FF0000"/>
                </a:solidFill>
              </a:rPr>
              <a:t>main arguments </a:t>
            </a:r>
            <a:r>
              <a:rPr lang="en-US" b="1" dirty="0"/>
              <a:t>which discuss or explain the topic sentence. Use linkers from slide no. 4 to order your arguments.</a:t>
            </a:r>
          </a:p>
          <a:p>
            <a:pPr eaLnBrk="1" hangingPunct="1">
              <a:lnSpc>
                <a:spcPct val="80000"/>
              </a:lnSpc>
            </a:pPr>
            <a:r>
              <a:rPr lang="en-US" b="1" dirty="0"/>
              <a:t>Each of your main arguments should be developed further with </a:t>
            </a:r>
            <a:r>
              <a:rPr lang="en-US" b="1" dirty="0">
                <a:solidFill>
                  <a:srgbClr val="FF0000"/>
                </a:solidFill>
              </a:rPr>
              <a:t>supporting evidence </a:t>
            </a:r>
            <a:r>
              <a:rPr lang="en-US" b="1" dirty="0"/>
              <a:t>(e.g. showing a reason, the effect, an example or a contrasting idea – using linkers from slide nos. 5 and 6 to make your text flow better)</a:t>
            </a:r>
          </a:p>
          <a:p>
            <a:pPr eaLnBrk="1" hangingPunct="1">
              <a:lnSpc>
                <a:spcPct val="80000"/>
              </a:lnSpc>
            </a:pPr>
            <a:r>
              <a:rPr lang="en-US" b="1" dirty="0"/>
              <a:t>Finish off with a </a:t>
            </a:r>
            <a:r>
              <a:rPr lang="en-US" b="1" dirty="0">
                <a:solidFill>
                  <a:srgbClr val="FF0000"/>
                </a:solidFill>
              </a:rPr>
              <a:t>concluding sentence</a:t>
            </a:r>
            <a:r>
              <a:rPr lang="en-US" b="1" dirty="0"/>
              <a:t>.</a:t>
            </a:r>
          </a:p>
          <a:p>
            <a:pPr marL="0" indent="0" eaLnBrk="1" hangingPunct="1">
              <a:lnSpc>
                <a:spcPct val="80000"/>
              </a:lnSpc>
              <a:buNone/>
            </a:pPr>
            <a:r>
              <a:rPr lang="en-US" b="1" dirty="0"/>
              <a:t>See the template on the following slide.</a:t>
            </a:r>
          </a:p>
          <a:p>
            <a:pPr eaLnBrk="1" hangingPunct="1">
              <a:lnSpc>
                <a:spcPct val="80000"/>
              </a:lnSpc>
            </a:pPr>
            <a:endParaRPr lang="en-US" b="1" dirty="0"/>
          </a:p>
          <a:p>
            <a:pPr eaLnBrk="1" hangingPunct="1">
              <a:lnSpc>
                <a:spcPct val="80000"/>
              </a:lnSpc>
            </a:pPr>
            <a:endParaRPr lang="en-US" b="1" dirty="0">
              <a:solidFill>
                <a:srgbClr val="FF0000"/>
              </a:solidFill>
            </a:endParaRPr>
          </a:p>
        </p:txBody>
      </p:sp>
    </p:spTree>
    <p:extLst>
      <p:ext uri="{BB962C8B-B14F-4D97-AF65-F5344CB8AC3E}">
        <p14:creationId xmlns:p14="http://schemas.microsoft.com/office/powerpoint/2010/main" val="4285029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1230</Words>
  <Application>Microsoft Office PowerPoint</Application>
  <PresentationFormat>Widescreen</PresentationFormat>
  <Paragraphs>58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Wingdings 3</vt:lpstr>
      <vt:lpstr>Office Theme</vt:lpstr>
      <vt:lpstr>Paragraph structure - Incorrect</vt:lpstr>
      <vt:lpstr>Paragraph structure - Correct</vt:lpstr>
      <vt:lpstr>Topic sentences</vt:lpstr>
      <vt:lpstr>Linking words – Ordering arguments</vt:lpstr>
      <vt:lpstr>Linking words – Contrasting ideas</vt:lpstr>
      <vt:lpstr>Linking words – Giving reasons</vt:lpstr>
      <vt:lpstr>Paragraph writing assignment</vt:lpstr>
      <vt:lpstr>Paragraph writing - Template</vt:lpstr>
      <vt:lpstr>Paragraph writing</vt:lpstr>
    </vt:vector>
  </TitlesOfParts>
  <Company>FH Wiener Neustadt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Report-writing English I</dc:title>
  <dc:creator>Lacchini Jennifer</dc:creator>
  <cp:lastModifiedBy>Buczak John</cp:lastModifiedBy>
  <cp:revision>129</cp:revision>
  <dcterms:created xsi:type="dcterms:W3CDTF">2015-10-21T11:09:52Z</dcterms:created>
  <dcterms:modified xsi:type="dcterms:W3CDTF">2023-04-21T12:53:54Z</dcterms:modified>
</cp:coreProperties>
</file>